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7" r:id="rId1"/>
    <p:sldMasterId id="2147483669" r:id="rId2"/>
  </p:sldMasterIdLst>
  <p:notesMasterIdLst>
    <p:notesMasterId r:id="rId37"/>
  </p:notesMasterIdLst>
  <p:handoutMasterIdLst>
    <p:handoutMasterId r:id="rId38"/>
  </p:handoutMasterIdLst>
  <p:sldIdLst>
    <p:sldId id="323" r:id="rId3"/>
    <p:sldId id="285" r:id="rId4"/>
    <p:sldId id="287" r:id="rId5"/>
    <p:sldId id="288" r:id="rId6"/>
    <p:sldId id="289" r:id="rId7"/>
    <p:sldId id="291" r:id="rId8"/>
    <p:sldId id="292" r:id="rId9"/>
    <p:sldId id="293" r:id="rId10"/>
    <p:sldId id="294" r:id="rId11"/>
    <p:sldId id="295" r:id="rId12"/>
    <p:sldId id="296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11" r:id="rId25"/>
    <p:sldId id="310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21" r:id="rId34"/>
    <p:sldId id="322" r:id="rId35"/>
    <p:sldId id="30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6327" autoAdjust="0"/>
  </p:normalViewPr>
  <p:slideViewPr>
    <p:cSldViewPr snapToGrid="0" snapToObjects="1">
      <p:cViewPr>
        <p:scale>
          <a:sx n="90" d="100"/>
          <a:sy n="90" d="100"/>
        </p:scale>
        <p:origin x="-240" y="-60"/>
      </p:cViewPr>
      <p:guideLst>
        <p:guide orient="horz" pos="2160"/>
        <p:guide pos="209"/>
        <p:guide pos="3848"/>
        <p:guide pos="74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-288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="" xmlns:a16="http://schemas.microsoft.com/office/drawing/2014/main" id="{74A2AE0C-787F-F048-9C7F-3941E4EB5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60B1DD56-F818-B34B-B289-B42F1002BE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B111F-537A-A44D-9077-472A5CE198C7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11B576C4-CFDB-6F4F-9FD0-F03A6878FB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B0249998-FB07-7E46-B780-C47CBBDA24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649B8-39F8-2343-A333-6A7A78DE25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927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A1E77-5117-B348-899E-C7E9C4D9F712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89D3D-26F7-E94A-85B1-4DC7A85B89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40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intergrund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mc="http://schemas.openxmlformats.org/markup-compatibility/2006" xmlns:mv="urn:schemas-microsoft-com:mac:vml" xmlns=""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26" name="Picture 2" descr="C:\Users\di29504\AppData\Local\Microsoft\Windows\Temporary Internet Files\Content.Outlook\7MJ0Q9XW\Hintergrund Vorlage 16_9 DH bearbeitet 20201005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" y="0"/>
            <a:ext cx="121903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43" y="220071"/>
            <a:ext cx="4461326" cy="1190761"/>
          </a:xfrm>
          <a:prstGeom prst="rect">
            <a:avLst/>
          </a:prstGeom>
        </p:spPr>
      </p:pic>
      <p:sp>
        <p:nvSpPr>
          <p:cNvPr id="5" name="Textplatzhalter 41">
            <a:extLst>
              <a:ext uri="{FF2B5EF4-FFF2-40B4-BE49-F238E27FC236}">
                <a16:creationId xmlns="" xmlns:a16="http://schemas.microsoft.com/office/drawing/2014/main" id="{1ED3004E-4F4C-5B4F-A4BF-82D42CBA6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6807" y="1490241"/>
            <a:ext cx="7694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6" name="Textplatzhalter 41">
            <a:extLst>
              <a:ext uri="{FF2B5EF4-FFF2-40B4-BE49-F238E27FC236}">
                <a16:creationId xmlns="" xmlns:a16="http://schemas.microsoft.com/office/drawing/2014/main" id="{CA834713-C1E5-0D46-8CD8-530742F6A3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6807" y="2104861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</p:spTree>
    <p:extLst>
      <p:ext uri="{BB962C8B-B14F-4D97-AF65-F5344CB8AC3E}">
        <p14:creationId xmlns:p14="http://schemas.microsoft.com/office/powerpoint/2010/main" val="994596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mit Headline und 2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0210179F-CD6B-5E47-B231-9937064E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E1102512-8A48-F245-A013-DDF98EEB725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03535F78-B97A-FF40-B4A3-2C88CAF962C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FE249361-0ED7-504A-8A0A-F6599FA22B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41">
            <a:extLst>
              <a:ext uri="{FF2B5EF4-FFF2-40B4-BE49-F238E27FC236}">
                <a16:creationId xmlns="" xmlns:a16="http://schemas.microsoft.com/office/drawing/2014/main" id="{BF4C4A9B-31B2-6B4D-93F9-91721DC57A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9952" y="930517"/>
            <a:ext cx="553004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" name="Textplatzhalter 46">
            <a:extLst>
              <a:ext uri="{FF2B5EF4-FFF2-40B4-BE49-F238E27FC236}">
                <a16:creationId xmlns="" xmlns:a16="http://schemas.microsoft.com/office/drawing/2014/main" id="{59DE3DE6-FF4F-0D48-BFF6-C9144DD86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9950" y="1476001"/>
            <a:ext cx="5530049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="" xmlns:a16="http://schemas.microsoft.com/office/drawing/2014/main" id="{B648B889-78EE-5142-B5AF-BA4FA5D7ED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50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2">
            <a:extLst>
              <a:ext uri="{FF2B5EF4-FFF2-40B4-BE49-F238E27FC236}">
                <a16:creationId xmlns="" xmlns:a16="http://schemas.microsoft.com/office/drawing/2014/main" id="{FBF41EA9-E686-D544-9338-A5BB199901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4000" y="3612019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59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und 2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6">
            <a:extLst>
              <a:ext uri="{FF2B5EF4-FFF2-40B4-BE49-F238E27FC236}">
                <a16:creationId xmlns="" xmlns:a16="http://schemas.microsoft.com/office/drawing/2014/main" id="{8AA97777-B5EE-FE43-9DA0-D9F86D2238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05082" y="885601"/>
            <a:ext cx="5673631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Titel 30">
            <a:extLst>
              <a:ext uri="{FF2B5EF4-FFF2-40B4-BE49-F238E27FC236}">
                <a16:creationId xmlns="" xmlns:a16="http://schemas.microsoft.com/office/drawing/2014/main" id="{C8BDF212-FBF0-F445-A717-CF7F0F52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0" y="133200"/>
            <a:ext cx="1146671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2100" b="1" i="0" baseline="0">
                <a:latin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8CDDBF92-33DD-034E-B9AC-DF00D1DD0A8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="" xmlns:a16="http://schemas.microsoft.com/office/drawing/2014/main" id="{22294C10-0DF0-344D-9E2C-D5F90F4FCC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="" xmlns:a16="http://schemas.microsoft.com/office/drawing/2014/main" id="{62F8B2C1-AC44-FB45-AFEB-1008D07F14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2">
            <a:extLst>
              <a:ext uri="{FF2B5EF4-FFF2-40B4-BE49-F238E27FC236}">
                <a16:creationId xmlns="" xmlns:a16="http://schemas.microsoft.com/office/drawing/2014/main" id="{032F96D1-DCEC-C44F-B9A2-69F76279DB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50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3E1EF14C-3C71-6642-B806-C000E8E1F9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4000" y="3612019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753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links mit Headline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60000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=""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75862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=""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75862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4204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2x links mit Headline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60000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=""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75862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=""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75862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2" name="Textplatzhalter 46">
            <a:extLst>
              <a:ext uri="{FF2B5EF4-FFF2-40B4-BE49-F238E27FC236}">
                <a16:creationId xmlns="" xmlns:a16="http://schemas.microsoft.com/office/drawing/2014/main" id="{D670A6B9-486E-DE47-8A3F-9760FB5484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0" y="3762000"/>
            <a:ext cx="7586296" cy="363754"/>
          </a:xfrm>
          <a:prstGeom prst="rect">
            <a:avLst/>
          </a:prstGeom>
        </p:spPr>
        <p:txBody>
          <a:bodyPr wrap="square" numCol="2"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564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links mit Headline (4x)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37982" y="1008000"/>
            <a:ext cx="2722017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=""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=""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26604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20" name="Textplatzhalter 41">
            <a:extLst>
              <a:ext uri="{FF2B5EF4-FFF2-40B4-BE49-F238E27FC236}">
                <a16:creationId xmlns="" xmlns:a16="http://schemas.microsoft.com/office/drawing/2014/main" id="{244B6997-5877-D245-B666-400CC0BB69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45769" y="93051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21" name="Textplatzhalter 46">
            <a:extLst>
              <a:ext uri="{FF2B5EF4-FFF2-40B4-BE49-F238E27FC236}">
                <a16:creationId xmlns="" xmlns:a16="http://schemas.microsoft.com/office/drawing/2014/main" id="{E96D37C8-BAE9-E244-854C-09E43E5504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45767" y="126604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2" name="Textplatzhalter 41">
            <a:extLst>
              <a:ext uri="{FF2B5EF4-FFF2-40B4-BE49-F238E27FC236}">
                <a16:creationId xmlns="" xmlns:a16="http://schemas.microsoft.com/office/drawing/2014/main" id="{82F7F0E5-A895-8140-8EB0-24D12AFEBF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2001" y="402158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3" name="Textplatzhalter 46">
            <a:extLst>
              <a:ext uri="{FF2B5EF4-FFF2-40B4-BE49-F238E27FC236}">
                <a16:creationId xmlns="" xmlns:a16="http://schemas.microsoft.com/office/drawing/2014/main" id="{3AA57C1A-C2FA-B344-AF54-033745950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2000" y="435711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4" name="Textplatzhalter 41">
            <a:extLst>
              <a:ext uri="{FF2B5EF4-FFF2-40B4-BE49-F238E27FC236}">
                <a16:creationId xmlns="" xmlns:a16="http://schemas.microsoft.com/office/drawing/2014/main" id="{2525E463-BF65-0841-8751-A9232DB203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5769" y="402158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25" name="Textplatzhalter 46">
            <a:extLst>
              <a:ext uri="{FF2B5EF4-FFF2-40B4-BE49-F238E27FC236}">
                <a16:creationId xmlns="" xmlns:a16="http://schemas.microsoft.com/office/drawing/2014/main" id="{7700D6C6-2C9C-5440-AE8F-A04BC73D3B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45767" y="435711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49275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rechts mit Headline und schmal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731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=""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6955" y="930517"/>
            <a:ext cx="745304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=""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6954" y="1476001"/>
            <a:ext cx="7453044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148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x Text rechts mit Headline und schmal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731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8" name="Textplatzhalter 41">
            <a:extLst>
              <a:ext uri="{FF2B5EF4-FFF2-40B4-BE49-F238E27FC236}">
                <a16:creationId xmlns="" xmlns:a16="http://schemas.microsoft.com/office/drawing/2014/main" id="{BDA40EE1-F184-D443-8CF7-48E0718B44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06953" y="930518"/>
            <a:ext cx="360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9" name="Textplatzhalter 46">
            <a:extLst>
              <a:ext uri="{FF2B5EF4-FFF2-40B4-BE49-F238E27FC236}">
                <a16:creationId xmlns="" xmlns:a16="http://schemas.microsoft.com/office/drawing/2014/main" id="{726F3A1F-4DA0-3D4D-9D75-5738C114E7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06952" y="1476001"/>
            <a:ext cx="360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0" name="Textplatzhalter 41">
            <a:extLst>
              <a:ext uri="{FF2B5EF4-FFF2-40B4-BE49-F238E27FC236}">
                <a16:creationId xmlns="" xmlns:a16="http://schemas.microsoft.com/office/drawing/2014/main" id="{EBCFAD3D-DD28-0949-89D5-5330F79D3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0953" y="930518"/>
            <a:ext cx="355356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1" name="Textplatzhalter 46">
            <a:extLst>
              <a:ext uri="{FF2B5EF4-FFF2-40B4-BE49-F238E27FC236}">
                <a16:creationId xmlns="" xmlns:a16="http://schemas.microsoft.com/office/drawing/2014/main" id="{41D21E79-37E7-F543-948B-D70F6DFE84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0952" y="1476001"/>
            <a:ext cx="3553569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88157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ben mit Headline und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6"/>
            <a:ext cx="11448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=""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11448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7201" y="3130826"/>
            <a:ext cx="11300232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395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ben mit Headline und 2x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6"/>
            <a:ext cx="11448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=""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11448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888" y="3130826"/>
            <a:ext cx="5446643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Bildplatzhalter 2">
            <a:extLst>
              <a:ext uri="{FF2B5EF4-FFF2-40B4-BE49-F238E27FC236}">
                <a16:creationId xmlns="" xmlns:a16="http://schemas.microsoft.com/office/drawing/2014/main" id="{D46A23EF-49AD-4143-8C16-8A03848EED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05044" y="3130826"/>
            <a:ext cx="5446643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7584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x Bild mit Headlin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3313853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=""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3700312"/>
            <a:ext cx="552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21626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Textplatzhalter 41">
            <a:extLst>
              <a:ext uri="{FF2B5EF4-FFF2-40B4-BE49-F238E27FC236}">
                <a16:creationId xmlns="" xmlns:a16="http://schemas.microsoft.com/office/drawing/2014/main" id="{3BF519DD-192B-1C48-AD5D-6D1A16DB2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3984" y="3313853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1" name="Textplatzhalter 46">
            <a:extLst>
              <a:ext uri="{FF2B5EF4-FFF2-40B4-BE49-F238E27FC236}">
                <a16:creationId xmlns="" xmlns:a16="http://schemas.microsoft.com/office/drawing/2014/main" id="{640D9BEE-04AF-0A40-8593-1AC0308866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33983" y="3700312"/>
            <a:ext cx="552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6" name="Bildplatzhalter 2">
            <a:extLst>
              <a:ext uri="{FF2B5EF4-FFF2-40B4-BE49-F238E27FC236}">
                <a16:creationId xmlns="" xmlns:a16="http://schemas.microsoft.com/office/drawing/2014/main" id="{3301D1D7-3478-624D-9338-2B6D375E556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40000" y="978149"/>
            <a:ext cx="5520000" cy="21626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92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elfolie_Hintergrund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3" name="Grafik 12" descr="Ein Bild, das Fabrik, Gebäude, draußen, groß enthält.&#10;&#10;Automatisch generierte Beschreibung">
            <a:extLst>
              <a:ext uri="{FF2B5EF4-FFF2-40B4-BE49-F238E27FC236}">
                <a16:creationId xmlns="" xmlns:a16="http://schemas.microsoft.com/office/drawing/2014/main" id="{CDDC898F-7806-3743-88F3-2FBC5D6B7F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73" b="31894"/>
          <a:stretch/>
        </p:blipFill>
        <p:spPr>
          <a:xfrm>
            <a:off x="0" y="643204"/>
            <a:ext cx="12192000" cy="5668696"/>
          </a:xfrm>
          <a:prstGeom prst="rect">
            <a:avLst/>
          </a:prstGeom>
        </p:spPr>
      </p:pic>
      <p:sp>
        <p:nvSpPr>
          <p:cNvPr id="18" name="Textplatzhalter 41">
            <a:extLst>
              <a:ext uri="{FF2B5EF4-FFF2-40B4-BE49-F238E27FC236}">
                <a16:creationId xmlns=""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127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9167968B-A67F-444E-9CFD-56402B16F1E2}"/>
              </a:ext>
            </a:extLst>
          </p:cNvPr>
          <p:cNvSpPr/>
          <p:nvPr userDrawn="1"/>
        </p:nvSpPr>
        <p:spPr>
          <a:xfrm>
            <a:off x="1985748" y="2335696"/>
            <a:ext cx="8220504" cy="198782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Textplatzhalter 41">
            <a:extLst>
              <a:ext uri="{FF2B5EF4-FFF2-40B4-BE49-F238E27FC236}">
                <a16:creationId xmlns="" xmlns:a16="http://schemas.microsoft.com/office/drawing/2014/main" id="{3ABD7A61-2CE9-BC4D-A997-ACA763E4EF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1"/>
            <a:ext cx="7694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15" name="Textplatzhalter 41">
            <a:extLst>
              <a:ext uri="{FF2B5EF4-FFF2-40B4-BE49-F238E27FC236}">
                <a16:creationId xmlns="" xmlns:a16="http://schemas.microsoft.com/office/drawing/2014/main" id="{0353A7BE-A48F-884A-B3F3-67143246E4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E0558A14-37DF-6049-A41C-909A61559F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2488" y="110165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568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x Bild mit Headline und Text (4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2751306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15854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6" name="Bildplatzhalter 2">
            <a:extLst>
              <a:ext uri="{FF2B5EF4-FFF2-40B4-BE49-F238E27FC236}">
                <a16:creationId xmlns="" xmlns:a16="http://schemas.microsoft.com/office/drawing/2014/main" id="{3301D1D7-3478-624D-9338-2B6D375E556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40000" y="978149"/>
            <a:ext cx="5520000" cy="15854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Textplatzhalter 41">
            <a:extLst>
              <a:ext uri="{FF2B5EF4-FFF2-40B4-BE49-F238E27FC236}">
                <a16:creationId xmlns="" xmlns:a16="http://schemas.microsoft.com/office/drawing/2014/main" id="{B7F01550-C20C-7647-B4A5-C2D997D8D1C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2001" y="3010340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1">
            <a:extLst>
              <a:ext uri="{FF2B5EF4-FFF2-40B4-BE49-F238E27FC236}">
                <a16:creationId xmlns="" xmlns:a16="http://schemas.microsoft.com/office/drawing/2014/main" id="{88CA1FB5-9790-3A4C-945F-5A527D0D2E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16453" y="2751306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="" xmlns:a16="http://schemas.microsoft.com/office/drawing/2014/main" id="{6D448B81-7038-3F4E-AE17-EDEC03D4AE7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116453" y="3010340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platzhalter 41">
            <a:extLst>
              <a:ext uri="{FF2B5EF4-FFF2-40B4-BE49-F238E27FC236}">
                <a16:creationId xmlns="" xmlns:a16="http://schemas.microsoft.com/office/drawing/2014/main" id="{D4EB633E-B64F-D84F-A14B-AA243AE51A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2001" y="4729190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4" name="Textplatzhalter 41">
            <a:extLst>
              <a:ext uri="{FF2B5EF4-FFF2-40B4-BE49-F238E27FC236}">
                <a16:creationId xmlns="" xmlns:a16="http://schemas.microsoft.com/office/drawing/2014/main" id="{6A0E17F6-BC74-3249-82A3-4BC272D99A7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12001" y="4988224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platzhalter 41">
            <a:extLst>
              <a:ext uri="{FF2B5EF4-FFF2-40B4-BE49-F238E27FC236}">
                <a16:creationId xmlns="" xmlns:a16="http://schemas.microsoft.com/office/drawing/2014/main" id="{F75F5F66-3DE8-B94F-B78B-16A952BD0B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16453" y="4729190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6" name="Textplatzhalter 41">
            <a:extLst>
              <a:ext uri="{FF2B5EF4-FFF2-40B4-BE49-F238E27FC236}">
                <a16:creationId xmlns="" xmlns:a16="http://schemas.microsoft.com/office/drawing/2014/main" id="{7A90A033-0D31-DE43-8923-A2F7D810AA8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116453" y="4988224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3016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rechts mit Headline und schmales Bild links sowie 3 rund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731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="" xmlns:a16="http://schemas.microsoft.com/office/drawing/2014/main" id="{824E80C9-A3DB-524F-84FB-D698676E90B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06954" y="4353339"/>
            <a:ext cx="1677600" cy="167760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="" xmlns:a16="http://schemas.microsoft.com/office/drawing/2014/main" id="{1CBC08E7-DE1D-334B-8927-4925C7971A6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94675" y="4353339"/>
            <a:ext cx="1677600" cy="167666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17">
            <a:extLst>
              <a:ext uri="{FF2B5EF4-FFF2-40B4-BE49-F238E27FC236}">
                <a16:creationId xmlns="" xmlns:a16="http://schemas.microsoft.com/office/drawing/2014/main" id="{8A61D413-D433-D143-8EEC-86EFCF56E60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82397" y="4353339"/>
            <a:ext cx="1677600" cy="167666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41">
            <a:extLst>
              <a:ext uri="{FF2B5EF4-FFF2-40B4-BE49-F238E27FC236}">
                <a16:creationId xmlns="" xmlns:a16="http://schemas.microsoft.com/office/drawing/2014/main" id="{E183786A-8CAB-DA4F-988A-B14D7D588D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954" y="930517"/>
            <a:ext cx="745304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4" name="Textplatzhalter 46">
            <a:extLst>
              <a:ext uri="{FF2B5EF4-FFF2-40B4-BE49-F238E27FC236}">
                <a16:creationId xmlns="" xmlns:a16="http://schemas.microsoft.com/office/drawing/2014/main" id="{D04280F3-04C2-294B-9266-68E7C4083C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06953" y="1476001"/>
            <a:ext cx="7453044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65636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links mit Headline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=""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Bildplatzhalter 17">
            <a:extLst>
              <a:ext uri="{FF2B5EF4-FFF2-40B4-BE49-F238E27FC236}">
                <a16:creationId xmlns="" xmlns:a16="http://schemas.microsoft.com/office/drawing/2014/main" id="{FC13D9C5-5CA4-0B45-9ABD-EA38DD7DF0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75316" y="930517"/>
            <a:ext cx="2116800" cy="21168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17">
            <a:extLst>
              <a:ext uri="{FF2B5EF4-FFF2-40B4-BE49-F238E27FC236}">
                <a16:creationId xmlns="" xmlns:a16="http://schemas.microsoft.com/office/drawing/2014/main" id="{51D8C4BE-A11D-114C-A259-8F3C67569D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75316" y="4012007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17">
            <a:extLst>
              <a:ext uri="{FF2B5EF4-FFF2-40B4-BE49-F238E27FC236}">
                <a16:creationId xmlns="" xmlns:a16="http://schemas.microsoft.com/office/drawing/2014/main" id="{0866A54E-CEB5-4B45-8520-62AB037DFC4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43200" y="2370064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7718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links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3" name="Textplatzhalter 46">
            <a:extLst>
              <a:ext uri="{FF2B5EF4-FFF2-40B4-BE49-F238E27FC236}">
                <a16:creationId xmlns="" xmlns:a16="http://schemas.microsoft.com/office/drawing/2014/main" id="{103C06DB-B92D-8947-94AE-25D97867E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884223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7" name="Bildplatzhalter 17">
            <a:extLst>
              <a:ext uri="{FF2B5EF4-FFF2-40B4-BE49-F238E27FC236}">
                <a16:creationId xmlns="" xmlns:a16="http://schemas.microsoft.com/office/drawing/2014/main" id="{CFEB8F0C-2273-2C43-9B92-917DFCF9852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75316" y="930517"/>
            <a:ext cx="2116800" cy="21168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="" xmlns:a16="http://schemas.microsoft.com/office/drawing/2014/main" id="{0DD43913-640C-3043-A294-ECBA6509C5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75316" y="4012007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="" xmlns:a16="http://schemas.microsoft.com/office/drawing/2014/main" id="{1B7E8813-1095-E848-A02E-2AF1DF6FF5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43200" y="2370064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2708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x Text links mit Headline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Bildplatzhalter 17">
            <a:extLst>
              <a:ext uri="{FF2B5EF4-FFF2-40B4-BE49-F238E27FC236}">
                <a16:creationId xmlns="" xmlns:a16="http://schemas.microsoft.com/office/drawing/2014/main" id="{FC13D9C5-5CA4-0B45-9ABD-EA38DD7DF0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4318" y="930518"/>
            <a:ext cx="1742400" cy="17424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17">
            <a:extLst>
              <a:ext uri="{FF2B5EF4-FFF2-40B4-BE49-F238E27FC236}">
                <a16:creationId xmlns="" xmlns:a16="http://schemas.microsoft.com/office/drawing/2014/main" id="{51D8C4BE-A11D-114C-A259-8F3C67569D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4317" y="4387278"/>
            <a:ext cx="1742400" cy="1742601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17">
            <a:extLst>
              <a:ext uri="{FF2B5EF4-FFF2-40B4-BE49-F238E27FC236}">
                <a16:creationId xmlns="" xmlns:a16="http://schemas.microsoft.com/office/drawing/2014/main" id="{0866A54E-CEB5-4B45-8520-62AB037DFC4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74165" y="2644677"/>
            <a:ext cx="1742400" cy="1742601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Textplatzhalter 41">
            <a:extLst>
              <a:ext uri="{FF2B5EF4-FFF2-40B4-BE49-F238E27FC236}">
                <a16:creationId xmlns="" xmlns:a16="http://schemas.microsoft.com/office/drawing/2014/main" id="{3584CA94-D8F3-424A-8BA3-C3723D077D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0" name="Textplatzhalter 46">
            <a:extLst>
              <a:ext uri="{FF2B5EF4-FFF2-40B4-BE49-F238E27FC236}">
                <a16:creationId xmlns="" xmlns:a16="http://schemas.microsoft.com/office/drawing/2014/main" id="{1D940F45-0317-C54E-BE59-F05322F1E0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26604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1" name="Textplatzhalter 41">
            <a:extLst>
              <a:ext uri="{FF2B5EF4-FFF2-40B4-BE49-F238E27FC236}">
                <a16:creationId xmlns="" xmlns:a16="http://schemas.microsoft.com/office/drawing/2014/main" id="{351E19C5-C977-6347-AC3C-C309E37FA5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769" y="93051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32" name="Textplatzhalter 46">
            <a:extLst>
              <a:ext uri="{FF2B5EF4-FFF2-40B4-BE49-F238E27FC236}">
                <a16:creationId xmlns="" xmlns:a16="http://schemas.microsoft.com/office/drawing/2014/main" id="{D95344A5-905C-3A4B-9D18-E2DFCFFA65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45767" y="126604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3" name="Textplatzhalter 41">
            <a:extLst>
              <a:ext uri="{FF2B5EF4-FFF2-40B4-BE49-F238E27FC236}">
                <a16:creationId xmlns="" xmlns:a16="http://schemas.microsoft.com/office/drawing/2014/main" id="{A612BE07-BF0F-AF40-AB82-C324E81F44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001" y="402158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4" name="Textplatzhalter 46">
            <a:extLst>
              <a:ext uri="{FF2B5EF4-FFF2-40B4-BE49-F238E27FC236}">
                <a16:creationId xmlns="" xmlns:a16="http://schemas.microsoft.com/office/drawing/2014/main" id="{341DF4E6-9F90-4043-831F-9895DFAAF8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2000" y="435711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="" xmlns:a16="http://schemas.microsoft.com/office/drawing/2014/main" id="{74063FEC-123E-0143-ACF6-201BF1039C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45769" y="402158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36" name="Textplatzhalter 46">
            <a:extLst>
              <a:ext uri="{FF2B5EF4-FFF2-40B4-BE49-F238E27FC236}">
                <a16:creationId xmlns="" xmlns:a16="http://schemas.microsoft.com/office/drawing/2014/main" id="{619260E3-1648-8C45-AD55-B42BDA6F9A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45767" y="435711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7824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2">
            <a:extLst>
              <a:ext uri="{FF2B5EF4-FFF2-40B4-BE49-F238E27FC236}">
                <a16:creationId xmlns="" xmlns:a16="http://schemas.microsoft.com/office/drawing/2014/main" id="{ABDBC1C1-45EC-EA45-A0DF-91D0DBE438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001" y="1126134"/>
            <a:ext cx="499544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="" xmlns:a16="http://schemas.microsoft.com/office/drawing/2014/main" id="{8821930C-43CC-8A44-8B0E-1684FD1CF9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4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="" xmlns:a16="http://schemas.microsoft.com/office/drawing/2014/main" id="{1EF6939E-4C9D-2948-BE1E-B47B0A020E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401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="" xmlns:a16="http://schemas.microsoft.com/office/drawing/2014/main" id="{9E39D914-F7C0-F94C-A3DB-7D3F6BB9AB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292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="" xmlns:a16="http://schemas.microsoft.com/office/drawing/2014/main" id="{A2195BD5-5EE7-B649-A11F-43406C2A0E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7479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4">
            <a:extLst>
              <a:ext uri="{FF2B5EF4-FFF2-40B4-BE49-F238E27FC236}">
                <a16:creationId xmlns="" xmlns:a16="http://schemas.microsoft.com/office/drawing/2014/main" id="{8BEE4029-55CA-224A-80C7-F201376827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6401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="" xmlns:a16="http://schemas.microsoft.com/office/drawing/2014/main" id="{CC61BB28-8322-234E-A0E5-AE63A9CC1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29277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="" xmlns:a16="http://schemas.microsoft.com/office/drawing/2014/main" id="{963BBE3D-2917-134F-85EA-31D8A020ADBA}"/>
              </a:ext>
            </a:extLst>
          </p:cNvPr>
          <p:cNvCxnSpPr>
            <a:cxnSpLocks/>
          </p:cNvCxnSpPr>
          <p:nvPr userDrawn="1"/>
        </p:nvCxnSpPr>
        <p:spPr>
          <a:xfrm>
            <a:off x="5437117" y="890200"/>
            <a:ext cx="0" cy="5101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="" xmlns:a16="http://schemas.microsoft.com/office/drawing/2014/main" id="{9DCB0DC2-8F10-AA44-B217-84A1A87F8D75}"/>
              </a:ext>
            </a:extLst>
          </p:cNvPr>
          <p:cNvCxnSpPr>
            <a:cxnSpLocks/>
          </p:cNvCxnSpPr>
          <p:nvPr userDrawn="1"/>
        </p:nvCxnSpPr>
        <p:spPr>
          <a:xfrm>
            <a:off x="6957113" y="890200"/>
            <a:ext cx="0" cy="5101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="" xmlns:a16="http://schemas.microsoft.com/office/drawing/2014/main" id="{51813C27-D7C3-A747-82AC-539DC170DD9B}"/>
              </a:ext>
            </a:extLst>
          </p:cNvPr>
          <p:cNvSpPr/>
          <p:nvPr userDrawn="1"/>
        </p:nvSpPr>
        <p:spPr>
          <a:xfrm>
            <a:off x="8513861" y="890200"/>
            <a:ext cx="1526400" cy="510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="" xmlns:a16="http://schemas.microsoft.com/office/drawing/2014/main" id="{5F51E064-505C-5C41-9875-BF2A95F8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DB0714E8-273B-834B-A349-EB82F282E409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6B538FCF-6E19-5646-A343-406443B8AAE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B5D201FA-99CA-064A-BB31-752DB913EAD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3853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platzhalter 2">
            <a:extLst>
              <a:ext uri="{FF2B5EF4-FFF2-40B4-BE49-F238E27FC236}">
                <a16:creationId xmlns="" xmlns:a16="http://schemas.microsoft.com/office/drawing/2014/main" id="{BDBD7744-0BA1-A241-9516-9A949817F0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001" y="1126134"/>
            <a:ext cx="499544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="" xmlns:a16="http://schemas.microsoft.com/office/drawing/2014/main" id="{5CE355D7-C98F-0444-B4F5-1BD2ADB84A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4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="" xmlns:a16="http://schemas.microsoft.com/office/drawing/2014/main" id="{D1B0A502-31CF-424E-B34E-B5F45FFB4F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401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3" name="Textplatzhalter 4">
            <a:extLst>
              <a:ext uri="{FF2B5EF4-FFF2-40B4-BE49-F238E27FC236}">
                <a16:creationId xmlns="" xmlns:a16="http://schemas.microsoft.com/office/drawing/2014/main" id="{CB31FB19-3D8D-7240-AB89-DD90E4CD07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292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4" name="Textplatzhalter 4">
            <a:extLst>
              <a:ext uri="{FF2B5EF4-FFF2-40B4-BE49-F238E27FC236}">
                <a16:creationId xmlns="" xmlns:a16="http://schemas.microsoft.com/office/drawing/2014/main" id="{E32D786E-E8E1-BF44-A744-5ECBF0BD4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55245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5" name="Textplatzhalter 4">
            <a:extLst>
              <a:ext uri="{FF2B5EF4-FFF2-40B4-BE49-F238E27FC236}">
                <a16:creationId xmlns="" xmlns:a16="http://schemas.microsoft.com/office/drawing/2014/main" id="{E00B0F9C-41D8-214F-8B71-B2A32C8B23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7479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platzhalter 4">
            <a:extLst>
              <a:ext uri="{FF2B5EF4-FFF2-40B4-BE49-F238E27FC236}">
                <a16:creationId xmlns="" xmlns:a16="http://schemas.microsoft.com/office/drawing/2014/main" id="{4B15A24A-C794-EE44-A997-8D4311BF0E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6401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platzhalter 4">
            <a:extLst>
              <a:ext uri="{FF2B5EF4-FFF2-40B4-BE49-F238E27FC236}">
                <a16:creationId xmlns="" xmlns:a16="http://schemas.microsoft.com/office/drawing/2014/main" id="{47CB4349-A7A0-4243-8BB7-5886799D3D1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29277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Textplatzhalter 4">
            <a:extLst>
              <a:ext uri="{FF2B5EF4-FFF2-40B4-BE49-F238E27FC236}">
                <a16:creationId xmlns="" xmlns:a16="http://schemas.microsoft.com/office/drawing/2014/main" id="{5B3D3A9C-C9B8-F243-A394-22DD415E5E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55245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="" xmlns:a16="http://schemas.microsoft.com/office/drawing/2014/main" id="{D0C05AB7-B83D-FF4F-8385-5E916E6543AA}"/>
              </a:ext>
            </a:extLst>
          </p:cNvPr>
          <p:cNvCxnSpPr>
            <a:cxnSpLocks/>
          </p:cNvCxnSpPr>
          <p:nvPr userDrawn="1"/>
        </p:nvCxnSpPr>
        <p:spPr>
          <a:xfrm>
            <a:off x="5437117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="" xmlns:a16="http://schemas.microsoft.com/office/drawing/2014/main" id="{0D5C5DF9-E87A-4743-AE43-3CB5E49A9AF1}"/>
              </a:ext>
            </a:extLst>
          </p:cNvPr>
          <p:cNvCxnSpPr>
            <a:cxnSpLocks/>
          </p:cNvCxnSpPr>
          <p:nvPr userDrawn="1"/>
        </p:nvCxnSpPr>
        <p:spPr>
          <a:xfrm>
            <a:off x="6957113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="" xmlns:a16="http://schemas.microsoft.com/office/drawing/2014/main" id="{6C42193E-BE06-9444-8657-ACBCFAC6602C}"/>
              </a:ext>
            </a:extLst>
          </p:cNvPr>
          <p:cNvCxnSpPr>
            <a:cxnSpLocks/>
          </p:cNvCxnSpPr>
          <p:nvPr userDrawn="1"/>
        </p:nvCxnSpPr>
        <p:spPr>
          <a:xfrm>
            <a:off x="8516924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="" xmlns:a16="http://schemas.microsoft.com/office/drawing/2014/main" id="{5830EC9D-B23A-354A-A125-C96275519602}"/>
              </a:ext>
            </a:extLst>
          </p:cNvPr>
          <p:cNvSpPr/>
          <p:nvPr userDrawn="1"/>
        </p:nvSpPr>
        <p:spPr>
          <a:xfrm>
            <a:off x="10056000" y="890202"/>
            <a:ext cx="1526400" cy="4761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="" xmlns:a16="http://schemas.microsoft.com/office/drawing/2014/main" id="{513009F2-269E-9A49-A7DB-FA7AF60F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27EB2A64-1DFE-3E48-87FC-3446F10EEA49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E6F9CB54-A74B-3E4C-A8DA-EA0866C9F07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6AA23D38-7865-3242-A973-4A6C5CEB08B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2877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3827" y="3518452"/>
            <a:ext cx="11300232" cy="25115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="" xmlns:a16="http://schemas.microsoft.com/office/drawing/2014/main" id="{859BD2D0-FE99-484C-9512-F61A20DD6D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1" y="1284577"/>
            <a:ext cx="45648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="" xmlns:a16="http://schemas.microsoft.com/office/drawing/2014/main" id="{2D8AA30D-860F-524D-BD9D-8EEA260FB9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3838" y="876311"/>
            <a:ext cx="1708905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="" xmlns:a16="http://schemas.microsoft.com/office/drawing/2014/main" id="{8FDBBBAD-E4DB-074E-8202-E882B1A80B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3913" y="876311"/>
            <a:ext cx="1737832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="" xmlns:a16="http://schemas.microsoft.com/office/drawing/2014/main" id="{A71845CA-8539-7B44-BFEE-7BDD043E29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89842" y="876311"/>
            <a:ext cx="171486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="" xmlns:a16="http://schemas.microsoft.com/office/drawing/2014/main" id="{09201604-8CCD-2241-AF82-0BD241F71F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43838" y="1284576"/>
            <a:ext cx="1708905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="" xmlns:a16="http://schemas.microsoft.com/office/drawing/2014/main" id="{A09764BC-0587-434E-B5CE-EA21F18F30C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3913" y="1284576"/>
            <a:ext cx="1737832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="" xmlns:a16="http://schemas.microsoft.com/office/drawing/2014/main" id="{7573BDEF-DB66-1B45-90C7-F699C97BE2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89840" y="1284576"/>
            <a:ext cx="1714861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="" xmlns:a16="http://schemas.microsoft.com/office/drawing/2014/main" id="{C5085A8F-2E53-E64E-B011-5911C9011649}"/>
              </a:ext>
            </a:extLst>
          </p:cNvPr>
          <p:cNvCxnSpPr>
            <a:cxnSpLocks/>
          </p:cNvCxnSpPr>
          <p:nvPr userDrawn="1"/>
        </p:nvCxnSpPr>
        <p:spPr>
          <a:xfrm>
            <a:off x="5026301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="" xmlns:a16="http://schemas.microsoft.com/office/drawing/2014/main" id="{7C910D65-1331-9B47-A939-98507AB8ACEB}"/>
              </a:ext>
            </a:extLst>
          </p:cNvPr>
          <p:cNvCxnSpPr>
            <a:cxnSpLocks/>
          </p:cNvCxnSpPr>
          <p:nvPr userDrawn="1"/>
        </p:nvCxnSpPr>
        <p:spPr>
          <a:xfrm>
            <a:off x="7076377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="" xmlns:a16="http://schemas.microsoft.com/office/drawing/2014/main" id="{47F5DF88-232A-0742-8004-5B4EC5BD85BB}"/>
              </a:ext>
            </a:extLst>
          </p:cNvPr>
          <p:cNvCxnSpPr>
            <a:cxnSpLocks/>
          </p:cNvCxnSpPr>
          <p:nvPr userDrawn="1"/>
        </p:nvCxnSpPr>
        <p:spPr>
          <a:xfrm>
            <a:off x="9166268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1387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 mit 2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56030" y="6429601"/>
            <a:ext cx="7343519" cy="303353"/>
          </a:xfrm>
        </p:spPr>
        <p:txBody>
          <a:bodyPr/>
          <a:lstStyle/>
          <a:p>
            <a:r>
              <a:rPr lang="de-DE" dirty="0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41526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8" name="Bildplatzhalter 2">
            <a:extLst>
              <a:ext uri="{FF2B5EF4-FFF2-40B4-BE49-F238E27FC236}">
                <a16:creationId xmlns="" xmlns:a16="http://schemas.microsoft.com/office/drawing/2014/main" id="{9BEBBCD9-8FCB-E046-A246-EC32BE77CF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7201" y="3549299"/>
            <a:ext cx="5446643" cy="248070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Bildplatzhalter 2">
            <a:extLst>
              <a:ext uri="{FF2B5EF4-FFF2-40B4-BE49-F238E27FC236}">
                <a16:creationId xmlns="" xmlns:a16="http://schemas.microsoft.com/office/drawing/2014/main" id="{92D35EB1-27E8-DC49-B6C8-61A109F8BB6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13357" y="3549299"/>
            <a:ext cx="5446643" cy="248070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Textplatzhalter 2">
            <a:extLst>
              <a:ext uri="{FF2B5EF4-FFF2-40B4-BE49-F238E27FC236}">
                <a16:creationId xmlns="" xmlns:a16="http://schemas.microsoft.com/office/drawing/2014/main" id="{15D22172-3F21-D640-95B1-6800E1082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1" y="1284577"/>
            <a:ext cx="45648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Textplatzhalter 4">
            <a:extLst>
              <a:ext uri="{FF2B5EF4-FFF2-40B4-BE49-F238E27FC236}">
                <a16:creationId xmlns="" xmlns:a16="http://schemas.microsoft.com/office/drawing/2014/main" id="{97664D98-4E6B-E04B-99A0-DF069CBECA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3838" y="876311"/>
            <a:ext cx="1708905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8" name="Textplatzhalter 4">
            <a:extLst>
              <a:ext uri="{FF2B5EF4-FFF2-40B4-BE49-F238E27FC236}">
                <a16:creationId xmlns="" xmlns:a16="http://schemas.microsoft.com/office/drawing/2014/main" id="{B0CF7D24-408C-4C44-A843-C25F719BE9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3913" y="876311"/>
            <a:ext cx="1737832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9" name="Textplatzhalter 4">
            <a:extLst>
              <a:ext uri="{FF2B5EF4-FFF2-40B4-BE49-F238E27FC236}">
                <a16:creationId xmlns="" xmlns:a16="http://schemas.microsoft.com/office/drawing/2014/main" id="{FC920A69-EEA3-7741-B8AE-8AF321A197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89842" y="876311"/>
            <a:ext cx="171486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="" xmlns:a16="http://schemas.microsoft.com/office/drawing/2014/main" id="{6498FB1A-6271-724D-B340-1C3F7AF45E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43838" y="1284576"/>
            <a:ext cx="1708905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="" xmlns:a16="http://schemas.microsoft.com/office/drawing/2014/main" id="{6A7C5161-DD30-3D47-9A2F-BE63CCE025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3913" y="1284576"/>
            <a:ext cx="1737832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="" xmlns:a16="http://schemas.microsoft.com/office/drawing/2014/main" id="{66874484-A4A6-5541-A959-16D608F5B1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89840" y="1284576"/>
            <a:ext cx="1714861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3" name="Gerade Verbindung 42">
            <a:extLst>
              <a:ext uri="{FF2B5EF4-FFF2-40B4-BE49-F238E27FC236}">
                <a16:creationId xmlns="" xmlns:a16="http://schemas.microsoft.com/office/drawing/2014/main" id="{57D06E09-8B95-E94D-B86E-1B1D20E424BD}"/>
              </a:ext>
            </a:extLst>
          </p:cNvPr>
          <p:cNvCxnSpPr>
            <a:cxnSpLocks/>
          </p:cNvCxnSpPr>
          <p:nvPr userDrawn="1"/>
        </p:nvCxnSpPr>
        <p:spPr>
          <a:xfrm>
            <a:off x="5026301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="" xmlns:a16="http://schemas.microsoft.com/office/drawing/2014/main" id="{0BA941EE-4736-0749-A894-E3E7F38C9982}"/>
              </a:ext>
            </a:extLst>
          </p:cNvPr>
          <p:cNvCxnSpPr>
            <a:cxnSpLocks/>
          </p:cNvCxnSpPr>
          <p:nvPr userDrawn="1"/>
        </p:nvCxnSpPr>
        <p:spPr>
          <a:xfrm>
            <a:off x="7076377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="" xmlns:a16="http://schemas.microsoft.com/office/drawing/2014/main" id="{D98BF498-A115-F241-9130-265ECDD209CE}"/>
              </a:ext>
            </a:extLst>
          </p:cNvPr>
          <p:cNvCxnSpPr>
            <a:cxnSpLocks/>
          </p:cNvCxnSpPr>
          <p:nvPr userDrawn="1"/>
        </p:nvCxnSpPr>
        <p:spPr>
          <a:xfrm>
            <a:off x="9166268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42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31BAA764-3F5F-444C-8161-F87A472F81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717" y="930517"/>
            <a:ext cx="11449049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>
            <a:extLst>
              <a:ext uri="{FF2B5EF4-FFF2-40B4-BE49-F238E27FC236}">
                <a16:creationId xmlns="" xmlns:a16="http://schemas.microsoft.com/office/drawing/2014/main" id="{C6572A00-3C63-D74B-A284-800CCB83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8C3088A7-7D41-1C4B-8B0C-968E6E3D49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0608B91D-C9D6-7545-ABB2-D24DC6AED6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056030" y="6429601"/>
            <a:ext cx="7343519" cy="303353"/>
          </a:xfrm>
        </p:spPr>
        <p:txBody>
          <a:bodyPr/>
          <a:lstStyle/>
          <a:p>
            <a:r>
              <a:rPr lang="de-DE" dirty="0" smtClean="0"/>
              <a:t>Präsentation Dillinger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61D97F67-CA55-6D4E-9E06-02436B4E5A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41526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279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intergrund-Dillinger-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4" name="Rechteck 33">
            <a:extLst>
              <a:ext uri="{FF2B5EF4-FFF2-40B4-BE49-F238E27FC236}">
                <a16:creationId xmlns="" xmlns:a16="http://schemas.microsoft.com/office/drawing/2014/main" id="{469D137C-261D-1246-9873-5598B29B66EE}"/>
              </a:ext>
            </a:extLst>
          </p:cNvPr>
          <p:cNvSpPr/>
          <p:nvPr userDrawn="1"/>
        </p:nvSpPr>
        <p:spPr>
          <a:xfrm>
            <a:off x="0" y="643977"/>
            <a:ext cx="12192000" cy="56686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41">
            <a:extLst>
              <a:ext uri="{FF2B5EF4-FFF2-40B4-BE49-F238E27FC236}">
                <a16:creationId xmlns=""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127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="" xmlns:a16="http://schemas.microsoft.com/office/drawing/2014/main" id="{1ED3004E-4F4C-5B4F-A4BF-82D42CBA6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1"/>
            <a:ext cx="7694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36" name="Textplatzhalter 41">
            <a:extLst>
              <a:ext uri="{FF2B5EF4-FFF2-40B4-BE49-F238E27FC236}">
                <a16:creationId xmlns="" xmlns:a16="http://schemas.microsoft.com/office/drawing/2014/main" id="{CA834713-C1E5-0D46-8CD8-530742F6A3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1030B106-1403-CD4C-ADB9-691DACDF31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2488" y="110165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162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Zw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7">
            <a:extLst>
              <a:ext uri="{FF2B5EF4-FFF2-40B4-BE49-F238E27FC236}">
                <a16:creationId xmlns="" xmlns:a16="http://schemas.microsoft.com/office/drawing/2014/main" id="{D8752806-FF89-924C-A315-2CF512EFE3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716" y="930517"/>
            <a:ext cx="5604740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="" xmlns:a16="http://schemas.microsoft.com/office/drawing/2014/main" id="{1AA8E9C8-7245-5C4A-BBFA-74F3AE490F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30078" y="932779"/>
            <a:ext cx="5604740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="" xmlns:a16="http://schemas.microsoft.com/office/drawing/2014/main" id="{CBB13D4F-F7F7-AE4C-94F6-0EB807A5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="" xmlns:a16="http://schemas.microsoft.com/office/drawing/2014/main" id="{3172EAEB-F451-F64F-AC4A-322458B8156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BCB3E8B6-DCB9-E344-8586-F6CF60377D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56030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5D6303A5-7D1B-DD44-AB88-C7C004758E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41526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4270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Zwei Inhalt mi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7">
            <a:extLst>
              <a:ext uri="{FF2B5EF4-FFF2-40B4-BE49-F238E27FC236}">
                <a16:creationId xmlns="" xmlns:a16="http://schemas.microsoft.com/office/drawing/2014/main" id="{D8752806-FF89-924C-A315-2CF512EFE3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1030" y="1423556"/>
            <a:ext cx="5549323" cy="4558387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="" xmlns:a16="http://schemas.microsoft.com/office/drawing/2014/main" id="{1AA8E9C8-7245-5C4A-BBFA-74F3AE490F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71887" y="1425818"/>
            <a:ext cx="5549323" cy="4558387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41">
            <a:extLst>
              <a:ext uri="{FF2B5EF4-FFF2-40B4-BE49-F238E27FC236}">
                <a16:creationId xmlns="" xmlns:a16="http://schemas.microsoft.com/office/drawing/2014/main" id="{C6D85155-18EA-7341-9BEC-D904CF6BA4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2" y="930517"/>
            <a:ext cx="5549323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B197DF9F-CEB1-0044-93CC-79BD6E3399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5261" y="930517"/>
            <a:ext cx="5549323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="" xmlns:a16="http://schemas.microsoft.com/office/drawing/2014/main" id="{F0CB323F-AA59-554D-9DAE-122B6DE5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="" xmlns:a16="http://schemas.microsoft.com/office/drawing/2014/main" id="{013E9E7D-70C7-F74F-B14D-F8A710D396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="" xmlns:a16="http://schemas.microsoft.com/office/drawing/2014/main" id="{F8AEDC89-C7D4-ED48-9D21-C3494ACA4E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="" xmlns:a16="http://schemas.microsoft.com/office/drawing/2014/main" id="{058ECAB0-3A66-A04E-B5D2-7DF5E51B4A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1178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5">
            <a:extLst>
              <a:ext uri="{FF2B5EF4-FFF2-40B4-BE49-F238E27FC236}">
                <a16:creationId xmlns="" xmlns:a16="http://schemas.microsoft.com/office/drawing/2014/main" id="{A61B82BF-CF04-5842-AA0B-75B999CBC5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1152" y="925513"/>
            <a:ext cx="11449049" cy="50593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1DE9450B-CEFA-784B-A0D8-6B928111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A37F337C-7AEC-2D47-88CF-1503680FF5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00E99C59-4E84-F641-8FA5-71720A3DDE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38DDBE5-A816-4245-92AE-5F10BEAC8C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05325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chlussfolie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C505B9C6-6FEE-7243-AD7E-7BDC168BF1C8}"/>
              </a:ext>
            </a:extLst>
          </p:cNvPr>
          <p:cNvSpPr/>
          <p:nvPr userDrawn="1"/>
        </p:nvSpPr>
        <p:spPr>
          <a:xfrm>
            <a:off x="0" y="1827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73997E8E-26A6-2541-9505-434E77245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9" t="13074" r="463" b="13311"/>
          <a:stretch/>
        </p:blipFill>
        <p:spPr>
          <a:xfrm>
            <a:off x="1" y="1"/>
            <a:ext cx="12191999" cy="63288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8E0409A-B122-CB40-A2F1-E1AFC97AA051}"/>
              </a:ext>
            </a:extLst>
          </p:cNvPr>
          <p:cNvSpPr/>
          <p:nvPr userDrawn="1"/>
        </p:nvSpPr>
        <p:spPr>
          <a:xfrm>
            <a:off x="1985748" y="2204701"/>
            <a:ext cx="8220504" cy="153062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Textplatzhalter 41">
            <a:extLst>
              <a:ext uri="{FF2B5EF4-FFF2-40B4-BE49-F238E27FC236}">
                <a16:creationId xmlns="" xmlns:a16="http://schemas.microsoft.com/office/drawing/2014/main" id="{F830CF53-73E9-7C48-BBC8-499D6C3311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8714" y="2523738"/>
            <a:ext cx="76945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lang="de-DE" sz="2600" smtClean="0">
                <a:effectLst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r>
              <a:rPr lang="de-DE" dirty="0">
                <a:effectLst/>
                <a:latin typeface="Helvetica" pitchFamily="2" charset="0"/>
              </a:rPr>
              <a:t>Vielen Dank </a:t>
            </a:r>
            <a:r>
              <a:rPr lang="de-DE" dirty="0" err="1">
                <a:effectLst/>
                <a:latin typeface="Helvetica" pitchFamily="2" charset="0"/>
              </a:rPr>
              <a:t>für</a:t>
            </a:r>
            <a:endParaRPr lang="de-DE" dirty="0">
              <a:effectLst/>
              <a:latin typeface="Helvetica" pitchFamily="2" charset="0"/>
            </a:endParaRPr>
          </a:p>
          <a:p>
            <a:r>
              <a:rPr lang="de-DE" dirty="0">
                <a:effectLst/>
                <a:latin typeface="Helvetica" pitchFamily="2" charset="0"/>
              </a:rPr>
              <a:t>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913376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chlussfolie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C505B9C6-6FEE-7243-AD7E-7BDC168BF1C8}"/>
              </a:ext>
            </a:extLst>
          </p:cNvPr>
          <p:cNvSpPr/>
          <p:nvPr userDrawn="1"/>
        </p:nvSpPr>
        <p:spPr>
          <a:xfrm>
            <a:off x="0" y="18276"/>
            <a:ext cx="12192000" cy="5010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extplatzhalter 41">
            <a:extLst>
              <a:ext uri="{FF2B5EF4-FFF2-40B4-BE49-F238E27FC236}">
                <a16:creationId xmlns="" xmlns:a16="http://schemas.microsoft.com/office/drawing/2014/main" id="{E429A69E-F16A-D44B-A7F5-029C65AA73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8714" y="2523739"/>
            <a:ext cx="76945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lang="de-DE" sz="3000" smtClean="0">
                <a:effectLst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r>
              <a:rPr lang="de-DE" dirty="0">
                <a:effectLst/>
                <a:latin typeface="Helvetica" pitchFamily="2" charset="0"/>
              </a:rPr>
              <a:t>Vielen Dank </a:t>
            </a:r>
            <a:r>
              <a:rPr lang="de-DE" dirty="0" err="1">
                <a:effectLst/>
                <a:latin typeface="Helvetica" pitchFamily="2" charset="0"/>
              </a:rPr>
              <a:t>für</a:t>
            </a:r>
            <a:endParaRPr lang="de-DE" dirty="0">
              <a:effectLst/>
              <a:latin typeface="Helvetica" pitchFamily="2" charset="0"/>
            </a:endParaRPr>
          </a:p>
          <a:p>
            <a:r>
              <a:rPr lang="de-DE" dirty="0">
                <a:effectLst/>
                <a:latin typeface="Helvetica" pitchFamily="2" charset="0"/>
              </a:rPr>
              <a:t>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3492764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elfolie_Hintergrund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3A6CB62F-7C6A-5049-94F3-F706759957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78" b="7361"/>
          <a:stretch/>
        </p:blipFill>
        <p:spPr>
          <a:xfrm>
            <a:off x="1" y="643204"/>
            <a:ext cx="12191999" cy="5668696"/>
          </a:xfrm>
          <a:prstGeom prst="rect">
            <a:avLst/>
          </a:prstGeom>
        </p:spPr>
      </p:pic>
      <p:sp>
        <p:nvSpPr>
          <p:cNvPr id="18" name="Textplatzhalter 41">
            <a:extLst>
              <a:ext uri="{FF2B5EF4-FFF2-40B4-BE49-F238E27FC236}">
                <a16:creationId xmlns=""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814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9167968B-A67F-444E-9CFD-56402B16F1E2}"/>
              </a:ext>
            </a:extLst>
          </p:cNvPr>
          <p:cNvSpPr/>
          <p:nvPr userDrawn="1"/>
        </p:nvSpPr>
        <p:spPr>
          <a:xfrm>
            <a:off x="1985748" y="2335696"/>
            <a:ext cx="8220504" cy="198782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Textplatzhalter 41">
            <a:extLst>
              <a:ext uri="{FF2B5EF4-FFF2-40B4-BE49-F238E27FC236}">
                <a16:creationId xmlns="" xmlns:a16="http://schemas.microsoft.com/office/drawing/2014/main" id="{3ABD7A61-2CE9-BC4D-A997-ACA763E4EF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1"/>
            <a:ext cx="7694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15" name="Textplatzhalter 41">
            <a:extLst>
              <a:ext uri="{FF2B5EF4-FFF2-40B4-BE49-F238E27FC236}">
                <a16:creationId xmlns="" xmlns:a16="http://schemas.microsoft.com/office/drawing/2014/main" id="{0353A7BE-A48F-884A-B3F3-67143246E4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5071561E-684C-7848-A80D-4F1650201E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0300" y="177026"/>
            <a:ext cx="1409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81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elfolie_Hintergrund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4" name="Rechteck 33">
            <a:extLst>
              <a:ext uri="{FF2B5EF4-FFF2-40B4-BE49-F238E27FC236}">
                <a16:creationId xmlns="" xmlns:a16="http://schemas.microsoft.com/office/drawing/2014/main" id="{469D137C-261D-1246-9873-5598B29B66EE}"/>
              </a:ext>
            </a:extLst>
          </p:cNvPr>
          <p:cNvSpPr/>
          <p:nvPr userDrawn="1"/>
        </p:nvSpPr>
        <p:spPr>
          <a:xfrm>
            <a:off x="0" y="643977"/>
            <a:ext cx="12192000" cy="56686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41">
            <a:extLst>
              <a:ext uri="{FF2B5EF4-FFF2-40B4-BE49-F238E27FC236}">
                <a16:creationId xmlns=""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814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="" xmlns:a16="http://schemas.microsoft.com/office/drawing/2014/main" id="{1ED3004E-4F4C-5B4F-A4BF-82D42CBA6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1"/>
            <a:ext cx="7694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36" name="Textplatzhalter 41">
            <a:extLst>
              <a:ext uri="{FF2B5EF4-FFF2-40B4-BE49-F238E27FC236}">
                <a16:creationId xmlns="" xmlns:a16="http://schemas.microsoft.com/office/drawing/2014/main" id="{CA834713-C1E5-0D46-8CD8-530742F6A3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9C2F2DC0-434F-A242-B08A-3F243255B2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0300" y="177026"/>
            <a:ext cx="1409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54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elfolie_Hintergrund-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7"/>
            <a:ext cx="12192000" cy="5587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41">
            <a:extLst>
              <a:ext uri="{FF2B5EF4-FFF2-40B4-BE49-F238E27FC236}">
                <a16:creationId xmlns=""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814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="" xmlns:a16="http://schemas.microsoft.com/office/drawing/2014/main" id="{1ED3004E-4F4C-5B4F-A4BF-82D42CBA6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0"/>
            <a:ext cx="76945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Unternehmenspräsentation </a:t>
            </a:r>
          </a:p>
          <a:p>
            <a:pPr lvl="0"/>
            <a:r>
              <a:rPr lang="de-DE" dirty="0"/>
              <a:t>Saarstahl</a:t>
            </a:r>
          </a:p>
        </p:txBody>
      </p:sp>
      <p:sp>
        <p:nvSpPr>
          <p:cNvPr id="36" name="Textplatzhalter 41">
            <a:extLst>
              <a:ext uri="{FF2B5EF4-FFF2-40B4-BE49-F238E27FC236}">
                <a16:creationId xmlns="" xmlns:a16="http://schemas.microsoft.com/office/drawing/2014/main" id="{CA834713-C1E5-0D46-8CD8-530742F6A3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39FED698-DF33-CA4B-AAAF-8B4D7AB493A6}"/>
              </a:ext>
            </a:extLst>
          </p:cNvPr>
          <p:cNvSpPr/>
          <p:nvPr userDrawn="1"/>
        </p:nvSpPr>
        <p:spPr>
          <a:xfrm>
            <a:off x="7059723" y="6429601"/>
            <a:ext cx="5132277" cy="418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F2BE0F7F-B891-6747-AC95-8E8D5C404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0300" y="177026"/>
            <a:ext cx="1409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2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rift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41">
            <a:extLst>
              <a:ext uri="{FF2B5EF4-FFF2-40B4-BE49-F238E27FC236}">
                <a16:creationId xmlns="" xmlns:a16="http://schemas.microsoft.com/office/drawing/2014/main" id="{9131D5EE-EDDD-7446-BC0A-DA34F4CF34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5" name="Textplatzhalter 46">
            <a:extLst>
              <a:ext uri="{FF2B5EF4-FFF2-40B4-BE49-F238E27FC236}">
                <a16:creationId xmlns="" xmlns:a16="http://schemas.microsoft.com/office/drawing/2014/main" id="{6596D7CA-90B9-5741-8B75-5B30C2B472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000" y="1476000"/>
            <a:ext cx="5784000" cy="9501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Für den Fließtext sollte Arial Regular verwendet werden. Einzelne Wörter könnte mit dem </a:t>
            </a:r>
            <a:r>
              <a:rPr lang="de-DE" sz="160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Bold</a:t>
            </a:r>
            <a:r>
              <a:rPr lang="de-DE" sz="160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-Schnitt hervorgehoben werden.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="" xmlns:a16="http://schemas.microsoft.com/office/drawing/2014/main" id="{6A974882-8A0E-0645-954D-237E02319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2692801"/>
            <a:ext cx="5784000" cy="303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30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Beschriftungen, Zusatzinfos in Arial Regular 13 Pt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2BA91D8C-755B-F94C-80E5-2887549C0D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001" y="3276000"/>
            <a:ext cx="5284071" cy="303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300" b="0" i="1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Bildunterschriften in Arial 13 Pt Italic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4B6B025C-C31E-0047-9174-A5E0DDF40A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="" xmlns:a16="http://schemas.microsoft.com/office/drawing/2014/main" id="{6AF4A1D2-26AF-FC4D-B0D2-7105CB9BA4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el 13">
            <a:extLst>
              <a:ext uri="{FF2B5EF4-FFF2-40B4-BE49-F238E27FC236}">
                <a16:creationId xmlns="" xmlns:a16="http://schemas.microsoft.com/office/drawing/2014/main" id="{4BD51A52-3A93-1846-B1A9-87A8E620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5141848F-6705-EE49-9E7A-C4D2785602D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4408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inks mit Headline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=""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4059" y="1008000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873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_Hintergrund-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7"/>
            <a:ext cx="12192000" cy="5587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41">
            <a:extLst>
              <a:ext uri="{FF2B5EF4-FFF2-40B4-BE49-F238E27FC236}">
                <a16:creationId xmlns=""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127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="" xmlns:a16="http://schemas.microsoft.com/office/drawing/2014/main" id="{1ED3004E-4F4C-5B4F-A4BF-82D42CBA6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0"/>
            <a:ext cx="76945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Unternehmenspräsentation </a:t>
            </a:r>
          </a:p>
          <a:p>
            <a:pPr lvl="0"/>
            <a:r>
              <a:rPr lang="de-DE" dirty="0"/>
              <a:t>Dillinger</a:t>
            </a:r>
          </a:p>
        </p:txBody>
      </p:sp>
      <p:sp>
        <p:nvSpPr>
          <p:cNvPr id="36" name="Textplatzhalter 41">
            <a:extLst>
              <a:ext uri="{FF2B5EF4-FFF2-40B4-BE49-F238E27FC236}">
                <a16:creationId xmlns="" xmlns:a16="http://schemas.microsoft.com/office/drawing/2014/main" id="{CA834713-C1E5-0D46-8CD8-530742F6A3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39FED698-DF33-CA4B-AAAF-8B4D7AB493A6}"/>
              </a:ext>
            </a:extLst>
          </p:cNvPr>
          <p:cNvSpPr/>
          <p:nvPr userDrawn="1"/>
        </p:nvSpPr>
        <p:spPr>
          <a:xfrm>
            <a:off x="7059723" y="6429601"/>
            <a:ext cx="5132277" cy="418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79B59AA0-E6FD-F04E-A4CA-C3D84A56B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2488" y="110165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255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inks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4059" y="1008000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Textplatzhalter 46">
            <a:extLst>
              <a:ext uri="{FF2B5EF4-FFF2-40B4-BE49-F238E27FC236}">
                <a16:creationId xmlns="" xmlns:a16="http://schemas.microsoft.com/office/drawing/2014/main" id="{F5B8D23F-40DC-4641-9B73-36B1167EEF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884223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213967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mit Headline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687" y="978149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6" name="Textplatzhalter 41">
            <a:extLst>
              <a:ext uri="{FF2B5EF4-FFF2-40B4-BE49-F238E27FC236}">
                <a16:creationId xmlns="" xmlns:a16="http://schemas.microsoft.com/office/drawing/2014/main" id="{E312BF74-A897-DD4A-A186-96623098FF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8005" y="930517"/>
            <a:ext cx="55319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7" name="Textplatzhalter 46">
            <a:extLst>
              <a:ext uri="{FF2B5EF4-FFF2-40B4-BE49-F238E27FC236}">
                <a16:creationId xmlns="" xmlns:a16="http://schemas.microsoft.com/office/drawing/2014/main" id="{DF4C2467-6510-734D-A856-78639A05BE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8003" y="1476001"/>
            <a:ext cx="55319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84242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687" y="978149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7" name="Textplatzhalter 46">
            <a:extLst>
              <a:ext uri="{FF2B5EF4-FFF2-40B4-BE49-F238E27FC236}">
                <a16:creationId xmlns="" xmlns:a16="http://schemas.microsoft.com/office/drawing/2014/main" id="{272AC951-DB9B-2745-88ED-D7443ECFF7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8003" y="879293"/>
            <a:ext cx="5531997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258344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mit Headline und 2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0210179F-CD6B-5E47-B231-9937064E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E1102512-8A48-F245-A013-DDF98EEB725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03535F78-B97A-FF40-B4A3-2C88CAF962C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FE249361-0ED7-504A-8A0A-F6599FA22B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41">
            <a:extLst>
              <a:ext uri="{FF2B5EF4-FFF2-40B4-BE49-F238E27FC236}">
                <a16:creationId xmlns="" xmlns:a16="http://schemas.microsoft.com/office/drawing/2014/main" id="{BF4C4A9B-31B2-6B4D-93F9-91721DC57A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9952" y="930517"/>
            <a:ext cx="553004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" name="Textplatzhalter 46">
            <a:extLst>
              <a:ext uri="{FF2B5EF4-FFF2-40B4-BE49-F238E27FC236}">
                <a16:creationId xmlns="" xmlns:a16="http://schemas.microsoft.com/office/drawing/2014/main" id="{59DE3DE6-FF4F-0D48-BFF6-C9144DD86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9950" y="1476001"/>
            <a:ext cx="5530049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="" xmlns:a16="http://schemas.microsoft.com/office/drawing/2014/main" id="{B648B889-78EE-5142-B5AF-BA4FA5D7ED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687" y="978150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2">
            <a:extLst>
              <a:ext uri="{FF2B5EF4-FFF2-40B4-BE49-F238E27FC236}">
                <a16:creationId xmlns="" xmlns:a16="http://schemas.microsoft.com/office/drawing/2014/main" id="{FBF41EA9-E686-D544-9338-A5BB199901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5687" y="3612019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7964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und 2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6">
            <a:extLst>
              <a:ext uri="{FF2B5EF4-FFF2-40B4-BE49-F238E27FC236}">
                <a16:creationId xmlns="" xmlns:a16="http://schemas.microsoft.com/office/drawing/2014/main" id="{8AA97777-B5EE-FE43-9DA0-D9F86D2238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05082" y="885601"/>
            <a:ext cx="5673631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Titel 30">
            <a:extLst>
              <a:ext uri="{FF2B5EF4-FFF2-40B4-BE49-F238E27FC236}">
                <a16:creationId xmlns="" xmlns:a16="http://schemas.microsoft.com/office/drawing/2014/main" id="{C8BDF212-FBF0-F445-A717-CF7F0F52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0" y="133200"/>
            <a:ext cx="1146671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2100" b="1" i="0" baseline="0">
                <a:latin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8CDDBF92-33DD-034E-B9AC-DF00D1DD0A8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="" xmlns:a16="http://schemas.microsoft.com/office/drawing/2014/main" id="{22294C10-0DF0-344D-9E2C-D5F90F4FCC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="" xmlns:a16="http://schemas.microsoft.com/office/drawing/2014/main" id="{62F8B2C1-AC44-FB45-AFEB-1008D07F14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2">
            <a:extLst>
              <a:ext uri="{FF2B5EF4-FFF2-40B4-BE49-F238E27FC236}">
                <a16:creationId xmlns="" xmlns:a16="http://schemas.microsoft.com/office/drawing/2014/main" id="{032F96D1-DCEC-C44F-B9A2-69F76279DB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687" y="978150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3E1EF14C-3C71-6642-B806-C000E8E1F9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5687" y="3612019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63311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links mit Headline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60000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=""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75862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=""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75862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39982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2x links mit Headline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60000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=""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75862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=""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75862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2" name="Textplatzhalter 46">
            <a:extLst>
              <a:ext uri="{FF2B5EF4-FFF2-40B4-BE49-F238E27FC236}">
                <a16:creationId xmlns="" xmlns:a16="http://schemas.microsoft.com/office/drawing/2014/main" id="{D670A6B9-486E-DE47-8A3F-9760FB5484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0" y="3762000"/>
            <a:ext cx="7586296" cy="363754"/>
          </a:xfrm>
          <a:prstGeom prst="rect">
            <a:avLst/>
          </a:prstGeom>
        </p:spPr>
        <p:txBody>
          <a:bodyPr wrap="square" numCol="2"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18503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links mit Headline (4x)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37982" y="1008000"/>
            <a:ext cx="2722017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=""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=""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26604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20" name="Textplatzhalter 41">
            <a:extLst>
              <a:ext uri="{FF2B5EF4-FFF2-40B4-BE49-F238E27FC236}">
                <a16:creationId xmlns="" xmlns:a16="http://schemas.microsoft.com/office/drawing/2014/main" id="{244B6997-5877-D245-B666-400CC0BB69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45769" y="93051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21" name="Textplatzhalter 46">
            <a:extLst>
              <a:ext uri="{FF2B5EF4-FFF2-40B4-BE49-F238E27FC236}">
                <a16:creationId xmlns="" xmlns:a16="http://schemas.microsoft.com/office/drawing/2014/main" id="{E96D37C8-BAE9-E244-854C-09E43E5504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45767" y="126604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2" name="Textplatzhalter 41">
            <a:extLst>
              <a:ext uri="{FF2B5EF4-FFF2-40B4-BE49-F238E27FC236}">
                <a16:creationId xmlns="" xmlns:a16="http://schemas.microsoft.com/office/drawing/2014/main" id="{82F7F0E5-A895-8140-8EB0-24D12AFEBF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2001" y="402158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3" name="Textplatzhalter 46">
            <a:extLst>
              <a:ext uri="{FF2B5EF4-FFF2-40B4-BE49-F238E27FC236}">
                <a16:creationId xmlns="" xmlns:a16="http://schemas.microsoft.com/office/drawing/2014/main" id="{3AA57C1A-C2FA-B344-AF54-033745950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2000" y="435711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4" name="Textplatzhalter 41">
            <a:extLst>
              <a:ext uri="{FF2B5EF4-FFF2-40B4-BE49-F238E27FC236}">
                <a16:creationId xmlns="" xmlns:a16="http://schemas.microsoft.com/office/drawing/2014/main" id="{2525E463-BF65-0841-8751-A9232DB203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5769" y="402158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25" name="Textplatzhalter 46">
            <a:extLst>
              <a:ext uri="{FF2B5EF4-FFF2-40B4-BE49-F238E27FC236}">
                <a16:creationId xmlns="" xmlns:a16="http://schemas.microsoft.com/office/drawing/2014/main" id="{7700D6C6-2C9C-5440-AE8F-A04BC73D3B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45767" y="435711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09146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rechts mit Headline und schmal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79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=""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6955" y="930517"/>
            <a:ext cx="745304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=""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6954" y="1476001"/>
            <a:ext cx="7453044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39486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x Text rechts mit Headline und schmal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79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8" name="Textplatzhalter 41">
            <a:extLst>
              <a:ext uri="{FF2B5EF4-FFF2-40B4-BE49-F238E27FC236}">
                <a16:creationId xmlns="" xmlns:a16="http://schemas.microsoft.com/office/drawing/2014/main" id="{BDA40EE1-F184-D443-8CF7-48E0718B44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06953" y="930518"/>
            <a:ext cx="360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9" name="Textplatzhalter 46">
            <a:extLst>
              <a:ext uri="{FF2B5EF4-FFF2-40B4-BE49-F238E27FC236}">
                <a16:creationId xmlns="" xmlns:a16="http://schemas.microsoft.com/office/drawing/2014/main" id="{726F3A1F-4DA0-3D4D-9D75-5738C114E7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06952" y="1476001"/>
            <a:ext cx="360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0" name="Textplatzhalter 41">
            <a:extLst>
              <a:ext uri="{FF2B5EF4-FFF2-40B4-BE49-F238E27FC236}">
                <a16:creationId xmlns="" xmlns:a16="http://schemas.microsoft.com/office/drawing/2014/main" id="{EBCFAD3D-DD28-0949-89D5-5330F79D3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0953" y="930518"/>
            <a:ext cx="355356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1" name="Textplatzhalter 46">
            <a:extLst>
              <a:ext uri="{FF2B5EF4-FFF2-40B4-BE49-F238E27FC236}">
                <a16:creationId xmlns="" xmlns:a16="http://schemas.microsoft.com/office/drawing/2014/main" id="{41D21E79-37E7-F543-948B-D70F6DFE84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0952" y="1476001"/>
            <a:ext cx="3553569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20601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rift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41">
            <a:extLst>
              <a:ext uri="{FF2B5EF4-FFF2-40B4-BE49-F238E27FC236}">
                <a16:creationId xmlns="" xmlns:a16="http://schemas.microsoft.com/office/drawing/2014/main" id="{9131D5EE-EDDD-7446-BC0A-DA34F4CF34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5" name="Textplatzhalter 46">
            <a:extLst>
              <a:ext uri="{FF2B5EF4-FFF2-40B4-BE49-F238E27FC236}">
                <a16:creationId xmlns="" xmlns:a16="http://schemas.microsoft.com/office/drawing/2014/main" id="{6596D7CA-90B9-5741-8B75-5B30C2B472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000" y="1476000"/>
            <a:ext cx="5784000" cy="9501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Für den Fließtext sollte Arial Regular verwendet werden. Einzelne Wörter könnte mit dem </a:t>
            </a:r>
            <a:r>
              <a:rPr lang="de-DE" sz="160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Bold</a:t>
            </a:r>
            <a:r>
              <a:rPr lang="de-DE" sz="160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-Schnitt hervorgehoben werden.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="" xmlns:a16="http://schemas.microsoft.com/office/drawing/2014/main" id="{6A974882-8A0E-0645-954D-237E02319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2692801"/>
            <a:ext cx="5784000" cy="303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30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Beschriftungen, Zusatzinfos in Arial Regular 13 Pt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2BA91D8C-755B-F94C-80E5-2887549C0D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001" y="3276000"/>
            <a:ext cx="5284071" cy="303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300" b="0" i="1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Bildunterschriften in Arial 13 Pt Italic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4B6B025C-C31E-0047-9174-A5E0DDF40A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dirty="0" smtClean="0"/>
              <a:t>Präsentation Dillinger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="" xmlns:a16="http://schemas.microsoft.com/office/drawing/2014/main" id="{6AF4A1D2-26AF-FC4D-B0D2-7105CB9BA4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el 13">
            <a:extLst>
              <a:ext uri="{FF2B5EF4-FFF2-40B4-BE49-F238E27FC236}">
                <a16:creationId xmlns="" xmlns:a16="http://schemas.microsoft.com/office/drawing/2014/main" id="{4BD51A52-3A93-1846-B1A9-87A8E620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5141848F-6705-EE49-9E7A-C4D2785602D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9891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ben mit Headline und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6"/>
            <a:ext cx="11448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=""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11448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3827" y="3130826"/>
            <a:ext cx="11300232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5752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ben mit Headline und 2x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6"/>
            <a:ext cx="11448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=""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11448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0575" y="3130826"/>
            <a:ext cx="5446643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Bildplatzhalter 2">
            <a:extLst>
              <a:ext uri="{FF2B5EF4-FFF2-40B4-BE49-F238E27FC236}">
                <a16:creationId xmlns="" xmlns:a16="http://schemas.microsoft.com/office/drawing/2014/main" id="{D46A23EF-49AD-4143-8C16-8A03848EED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13357" y="3130826"/>
            <a:ext cx="5446643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52963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x Bild mit Headlin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3313853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=""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3700312"/>
            <a:ext cx="552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687" y="978149"/>
            <a:ext cx="5520000" cy="21626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Textplatzhalter 41">
            <a:extLst>
              <a:ext uri="{FF2B5EF4-FFF2-40B4-BE49-F238E27FC236}">
                <a16:creationId xmlns="" xmlns:a16="http://schemas.microsoft.com/office/drawing/2014/main" id="{3BF519DD-192B-1C48-AD5D-6D1A16DB2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3984" y="3313853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1" name="Textplatzhalter 46">
            <a:extLst>
              <a:ext uri="{FF2B5EF4-FFF2-40B4-BE49-F238E27FC236}">
                <a16:creationId xmlns="" xmlns:a16="http://schemas.microsoft.com/office/drawing/2014/main" id="{640D9BEE-04AF-0A40-8593-1AC0308866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33983" y="3700312"/>
            <a:ext cx="552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6" name="Bildplatzhalter 2">
            <a:extLst>
              <a:ext uri="{FF2B5EF4-FFF2-40B4-BE49-F238E27FC236}">
                <a16:creationId xmlns="" xmlns:a16="http://schemas.microsoft.com/office/drawing/2014/main" id="{3301D1D7-3478-624D-9338-2B6D375E556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31687" y="978149"/>
            <a:ext cx="5520000" cy="21626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1010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x Bild mit Headline und Text (4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2751306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687" y="978149"/>
            <a:ext cx="5520000" cy="15854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6" name="Bildplatzhalter 2">
            <a:extLst>
              <a:ext uri="{FF2B5EF4-FFF2-40B4-BE49-F238E27FC236}">
                <a16:creationId xmlns="" xmlns:a16="http://schemas.microsoft.com/office/drawing/2014/main" id="{3301D1D7-3478-624D-9338-2B6D375E556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3374" y="978149"/>
            <a:ext cx="5520000" cy="15854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Textplatzhalter 41">
            <a:extLst>
              <a:ext uri="{FF2B5EF4-FFF2-40B4-BE49-F238E27FC236}">
                <a16:creationId xmlns="" xmlns:a16="http://schemas.microsoft.com/office/drawing/2014/main" id="{B7F01550-C20C-7647-B4A5-C2D997D8D1C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2001" y="3010340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1">
            <a:extLst>
              <a:ext uri="{FF2B5EF4-FFF2-40B4-BE49-F238E27FC236}">
                <a16:creationId xmlns="" xmlns:a16="http://schemas.microsoft.com/office/drawing/2014/main" id="{88CA1FB5-9790-3A4C-945F-5A527D0D2E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16453" y="2751306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="" xmlns:a16="http://schemas.microsoft.com/office/drawing/2014/main" id="{6D448B81-7038-3F4E-AE17-EDEC03D4AE7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116453" y="3010340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platzhalter 41">
            <a:extLst>
              <a:ext uri="{FF2B5EF4-FFF2-40B4-BE49-F238E27FC236}">
                <a16:creationId xmlns="" xmlns:a16="http://schemas.microsoft.com/office/drawing/2014/main" id="{D4EB633E-B64F-D84F-A14B-AA243AE51A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2001" y="4729190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4" name="Textplatzhalter 41">
            <a:extLst>
              <a:ext uri="{FF2B5EF4-FFF2-40B4-BE49-F238E27FC236}">
                <a16:creationId xmlns="" xmlns:a16="http://schemas.microsoft.com/office/drawing/2014/main" id="{6A0E17F6-BC74-3249-82A3-4BC272D99A7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12001" y="4988224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platzhalter 41">
            <a:extLst>
              <a:ext uri="{FF2B5EF4-FFF2-40B4-BE49-F238E27FC236}">
                <a16:creationId xmlns="" xmlns:a16="http://schemas.microsoft.com/office/drawing/2014/main" id="{F75F5F66-3DE8-B94F-B78B-16A952BD0B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16453" y="4729190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6" name="Textplatzhalter 41">
            <a:extLst>
              <a:ext uri="{FF2B5EF4-FFF2-40B4-BE49-F238E27FC236}">
                <a16:creationId xmlns="" xmlns:a16="http://schemas.microsoft.com/office/drawing/2014/main" id="{7A90A033-0D31-DE43-8923-A2F7D810AA8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116453" y="4988224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14415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rechts mit Headline und schmales Bild links sowie 3 rund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4105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="" xmlns:a16="http://schemas.microsoft.com/office/drawing/2014/main" id="{824E80C9-A3DB-524F-84FB-D698676E90B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06954" y="4353339"/>
            <a:ext cx="1677600" cy="167760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="" xmlns:a16="http://schemas.microsoft.com/office/drawing/2014/main" id="{1CBC08E7-DE1D-334B-8927-4925C7971A6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94675" y="4353339"/>
            <a:ext cx="1677600" cy="167666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17">
            <a:extLst>
              <a:ext uri="{FF2B5EF4-FFF2-40B4-BE49-F238E27FC236}">
                <a16:creationId xmlns="" xmlns:a16="http://schemas.microsoft.com/office/drawing/2014/main" id="{8A61D413-D433-D143-8EEC-86EFCF56E60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82397" y="4353339"/>
            <a:ext cx="1677600" cy="167666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41">
            <a:extLst>
              <a:ext uri="{FF2B5EF4-FFF2-40B4-BE49-F238E27FC236}">
                <a16:creationId xmlns="" xmlns:a16="http://schemas.microsoft.com/office/drawing/2014/main" id="{E183786A-8CAB-DA4F-988A-B14D7D588D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954" y="930517"/>
            <a:ext cx="745304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4" name="Textplatzhalter 46">
            <a:extLst>
              <a:ext uri="{FF2B5EF4-FFF2-40B4-BE49-F238E27FC236}">
                <a16:creationId xmlns="" xmlns:a16="http://schemas.microsoft.com/office/drawing/2014/main" id="{D04280F3-04C2-294B-9266-68E7C4083C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06953" y="1476001"/>
            <a:ext cx="7453044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787641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links mit Headline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=""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Bildplatzhalter 17">
            <a:extLst>
              <a:ext uri="{FF2B5EF4-FFF2-40B4-BE49-F238E27FC236}">
                <a16:creationId xmlns="" xmlns:a16="http://schemas.microsoft.com/office/drawing/2014/main" id="{FC13D9C5-5CA4-0B45-9ABD-EA38DD7DF0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75316" y="930517"/>
            <a:ext cx="2116800" cy="21168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17">
            <a:extLst>
              <a:ext uri="{FF2B5EF4-FFF2-40B4-BE49-F238E27FC236}">
                <a16:creationId xmlns="" xmlns:a16="http://schemas.microsoft.com/office/drawing/2014/main" id="{51D8C4BE-A11D-114C-A259-8F3C67569D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75316" y="4012007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17">
            <a:extLst>
              <a:ext uri="{FF2B5EF4-FFF2-40B4-BE49-F238E27FC236}">
                <a16:creationId xmlns="" xmlns:a16="http://schemas.microsoft.com/office/drawing/2014/main" id="{0866A54E-CEB5-4B45-8520-62AB037DFC4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43200" y="2370064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52978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links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3" name="Textplatzhalter 46">
            <a:extLst>
              <a:ext uri="{FF2B5EF4-FFF2-40B4-BE49-F238E27FC236}">
                <a16:creationId xmlns="" xmlns:a16="http://schemas.microsoft.com/office/drawing/2014/main" id="{103C06DB-B92D-8947-94AE-25D97867E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884223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7" name="Bildplatzhalter 17">
            <a:extLst>
              <a:ext uri="{FF2B5EF4-FFF2-40B4-BE49-F238E27FC236}">
                <a16:creationId xmlns="" xmlns:a16="http://schemas.microsoft.com/office/drawing/2014/main" id="{CFEB8F0C-2273-2C43-9B92-917DFCF9852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75316" y="930517"/>
            <a:ext cx="2116800" cy="21168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="" xmlns:a16="http://schemas.microsoft.com/office/drawing/2014/main" id="{0DD43913-640C-3043-A294-ECBA6509C5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75316" y="4012007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="" xmlns:a16="http://schemas.microsoft.com/office/drawing/2014/main" id="{1B7E8813-1095-E848-A02E-2AF1DF6FF5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43200" y="2370064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50390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x Text links mit Headline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Bildplatzhalter 17">
            <a:extLst>
              <a:ext uri="{FF2B5EF4-FFF2-40B4-BE49-F238E27FC236}">
                <a16:creationId xmlns="" xmlns:a16="http://schemas.microsoft.com/office/drawing/2014/main" id="{FC13D9C5-5CA4-0B45-9ABD-EA38DD7DF0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4318" y="930518"/>
            <a:ext cx="1742400" cy="17424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17">
            <a:extLst>
              <a:ext uri="{FF2B5EF4-FFF2-40B4-BE49-F238E27FC236}">
                <a16:creationId xmlns="" xmlns:a16="http://schemas.microsoft.com/office/drawing/2014/main" id="{51D8C4BE-A11D-114C-A259-8F3C67569D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4317" y="4387278"/>
            <a:ext cx="1742400" cy="1742601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17">
            <a:extLst>
              <a:ext uri="{FF2B5EF4-FFF2-40B4-BE49-F238E27FC236}">
                <a16:creationId xmlns="" xmlns:a16="http://schemas.microsoft.com/office/drawing/2014/main" id="{0866A54E-CEB5-4B45-8520-62AB037DFC4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74165" y="2644677"/>
            <a:ext cx="1742400" cy="1742601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Textplatzhalter 41">
            <a:extLst>
              <a:ext uri="{FF2B5EF4-FFF2-40B4-BE49-F238E27FC236}">
                <a16:creationId xmlns="" xmlns:a16="http://schemas.microsoft.com/office/drawing/2014/main" id="{3584CA94-D8F3-424A-8BA3-C3723D077D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0" name="Textplatzhalter 46">
            <a:extLst>
              <a:ext uri="{FF2B5EF4-FFF2-40B4-BE49-F238E27FC236}">
                <a16:creationId xmlns="" xmlns:a16="http://schemas.microsoft.com/office/drawing/2014/main" id="{1D940F45-0317-C54E-BE59-F05322F1E0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26604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1" name="Textplatzhalter 41">
            <a:extLst>
              <a:ext uri="{FF2B5EF4-FFF2-40B4-BE49-F238E27FC236}">
                <a16:creationId xmlns="" xmlns:a16="http://schemas.microsoft.com/office/drawing/2014/main" id="{351E19C5-C977-6347-AC3C-C309E37FA5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769" y="93051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32" name="Textplatzhalter 46">
            <a:extLst>
              <a:ext uri="{FF2B5EF4-FFF2-40B4-BE49-F238E27FC236}">
                <a16:creationId xmlns="" xmlns:a16="http://schemas.microsoft.com/office/drawing/2014/main" id="{D95344A5-905C-3A4B-9D18-E2DFCFFA65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45767" y="126604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3" name="Textplatzhalter 41">
            <a:extLst>
              <a:ext uri="{FF2B5EF4-FFF2-40B4-BE49-F238E27FC236}">
                <a16:creationId xmlns="" xmlns:a16="http://schemas.microsoft.com/office/drawing/2014/main" id="{A612BE07-BF0F-AF40-AB82-C324E81F44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001" y="402158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4" name="Textplatzhalter 46">
            <a:extLst>
              <a:ext uri="{FF2B5EF4-FFF2-40B4-BE49-F238E27FC236}">
                <a16:creationId xmlns="" xmlns:a16="http://schemas.microsoft.com/office/drawing/2014/main" id="{341DF4E6-9F90-4043-831F-9895DFAAF8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2000" y="435711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="" xmlns:a16="http://schemas.microsoft.com/office/drawing/2014/main" id="{74063FEC-123E-0143-ACF6-201BF1039C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45769" y="402158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36" name="Textplatzhalter 46">
            <a:extLst>
              <a:ext uri="{FF2B5EF4-FFF2-40B4-BE49-F238E27FC236}">
                <a16:creationId xmlns="" xmlns:a16="http://schemas.microsoft.com/office/drawing/2014/main" id="{619260E3-1648-8C45-AD55-B42BDA6F9A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45767" y="435711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514205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2">
            <a:extLst>
              <a:ext uri="{FF2B5EF4-FFF2-40B4-BE49-F238E27FC236}">
                <a16:creationId xmlns="" xmlns:a16="http://schemas.microsoft.com/office/drawing/2014/main" id="{ABDBC1C1-45EC-EA45-A0DF-91D0DBE438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001" y="1126134"/>
            <a:ext cx="499544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="" xmlns:a16="http://schemas.microsoft.com/office/drawing/2014/main" id="{8821930C-43CC-8A44-8B0E-1684FD1CF9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4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="" xmlns:a16="http://schemas.microsoft.com/office/drawing/2014/main" id="{1EF6939E-4C9D-2948-BE1E-B47B0A020E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401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="" xmlns:a16="http://schemas.microsoft.com/office/drawing/2014/main" id="{9E39D914-F7C0-F94C-A3DB-7D3F6BB9AB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292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="" xmlns:a16="http://schemas.microsoft.com/office/drawing/2014/main" id="{A2195BD5-5EE7-B649-A11F-43406C2A0E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7479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4">
            <a:extLst>
              <a:ext uri="{FF2B5EF4-FFF2-40B4-BE49-F238E27FC236}">
                <a16:creationId xmlns="" xmlns:a16="http://schemas.microsoft.com/office/drawing/2014/main" id="{8BEE4029-55CA-224A-80C7-F201376827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6401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="" xmlns:a16="http://schemas.microsoft.com/office/drawing/2014/main" id="{CC61BB28-8322-234E-A0E5-AE63A9CC1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29277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="" xmlns:a16="http://schemas.microsoft.com/office/drawing/2014/main" id="{963BBE3D-2917-134F-85EA-31D8A020ADBA}"/>
              </a:ext>
            </a:extLst>
          </p:cNvPr>
          <p:cNvCxnSpPr>
            <a:cxnSpLocks/>
          </p:cNvCxnSpPr>
          <p:nvPr userDrawn="1"/>
        </p:nvCxnSpPr>
        <p:spPr>
          <a:xfrm>
            <a:off x="5437117" y="890200"/>
            <a:ext cx="0" cy="5101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="" xmlns:a16="http://schemas.microsoft.com/office/drawing/2014/main" id="{9DCB0DC2-8F10-AA44-B217-84A1A87F8D75}"/>
              </a:ext>
            </a:extLst>
          </p:cNvPr>
          <p:cNvCxnSpPr>
            <a:cxnSpLocks/>
          </p:cNvCxnSpPr>
          <p:nvPr userDrawn="1"/>
        </p:nvCxnSpPr>
        <p:spPr>
          <a:xfrm>
            <a:off x="6957113" y="890200"/>
            <a:ext cx="0" cy="5101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="" xmlns:a16="http://schemas.microsoft.com/office/drawing/2014/main" id="{51813C27-D7C3-A747-82AC-539DC170DD9B}"/>
              </a:ext>
            </a:extLst>
          </p:cNvPr>
          <p:cNvSpPr/>
          <p:nvPr userDrawn="1"/>
        </p:nvSpPr>
        <p:spPr>
          <a:xfrm>
            <a:off x="8513861" y="890200"/>
            <a:ext cx="1526400" cy="510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="" xmlns:a16="http://schemas.microsoft.com/office/drawing/2014/main" id="{5F51E064-505C-5C41-9875-BF2A95F8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DB0714E8-273B-834B-A349-EB82F282E409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6B538FCF-6E19-5646-A343-406443B8AAE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B5D201FA-99CA-064A-BB31-752DB913EAD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133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platzhalter 2">
            <a:extLst>
              <a:ext uri="{FF2B5EF4-FFF2-40B4-BE49-F238E27FC236}">
                <a16:creationId xmlns="" xmlns:a16="http://schemas.microsoft.com/office/drawing/2014/main" id="{BDBD7744-0BA1-A241-9516-9A949817F0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001" y="1126134"/>
            <a:ext cx="499544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="" xmlns:a16="http://schemas.microsoft.com/office/drawing/2014/main" id="{5CE355D7-C98F-0444-B4F5-1BD2ADB84A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4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="" xmlns:a16="http://schemas.microsoft.com/office/drawing/2014/main" id="{D1B0A502-31CF-424E-B34E-B5F45FFB4F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401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3" name="Textplatzhalter 4">
            <a:extLst>
              <a:ext uri="{FF2B5EF4-FFF2-40B4-BE49-F238E27FC236}">
                <a16:creationId xmlns="" xmlns:a16="http://schemas.microsoft.com/office/drawing/2014/main" id="{CB31FB19-3D8D-7240-AB89-DD90E4CD07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292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4" name="Textplatzhalter 4">
            <a:extLst>
              <a:ext uri="{FF2B5EF4-FFF2-40B4-BE49-F238E27FC236}">
                <a16:creationId xmlns="" xmlns:a16="http://schemas.microsoft.com/office/drawing/2014/main" id="{E32D786E-E8E1-BF44-A744-5ECBF0BD4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55245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5" name="Textplatzhalter 4">
            <a:extLst>
              <a:ext uri="{FF2B5EF4-FFF2-40B4-BE49-F238E27FC236}">
                <a16:creationId xmlns="" xmlns:a16="http://schemas.microsoft.com/office/drawing/2014/main" id="{E00B0F9C-41D8-214F-8B71-B2A32C8B23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7479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platzhalter 4">
            <a:extLst>
              <a:ext uri="{FF2B5EF4-FFF2-40B4-BE49-F238E27FC236}">
                <a16:creationId xmlns="" xmlns:a16="http://schemas.microsoft.com/office/drawing/2014/main" id="{4B15A24A-C794-EE44-A997-8D4311BF0E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6401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platzhalter 4">
            <a:extLst>
              <a:ext uri="{FF2B5EF4-FFF2-40B4-BE49-F238E27FC236}">
                <a16:creationId xmlns="" xmlns:a16="http://schemas.microsoft.com/office/drawing/2014/main" id="{47CB4349-A7A0-4243-8BB7-5886799D3D1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29277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Textplatzhalter 4">
            <a:extLst>
              <a:ext uri="{FF2B5EF4-FFF2-40B4-BE49-F238E27FC236}">
                <a16:creationId xmlns="" xmlns:a16="http://schemas.microsoft.com/office/drawing/2014/main" id="{5B3D3A9C-C9B8-F243-A394-22DD415E5E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55245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="" xmlns:a16="http://schemas.microsoft.com/office/drawing/2014/main" id="{D0C05AB7-B83D-FF4F-8385-5E916E6543AA}"/>
              </a:ext>
            </a:extLst>
          </p:cNvPr>
          <p:cNvCxnSpPr>
            <a:cxnSpLocks/>
          </p:cNvCxnSpPr>
          <p:nvPr userDrawn="1"/>
        </p:nvCxnSpPr>
        <p:spPr>
          <a:xfrm>
            <a:off x="5437117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="" xmlns:a16="http://schemas.microsoft.com/office/drawing/2014/main" id="{0D5C5DF9-E87A-4743-AE43-3CB5E49A9AF1}"/>
              </a:ext>
            </a:extLst>
          </p:cNvPr>
          <p:cNvCxnSpPr>
            <a:cxnSpLocks/>
          </p:cNvCxnSpPr>
          <p:nvPr userDrawn="1"/>
        </p:nvCxnSpPr>
        <p:spPr>
          <a:xfrm>
            <a:off x="6957113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="" xmlns:a16="http://schemas.microsoft.com/office/drawing/2014/main" id="{6C42193E-BE06-9444-8657-ACBCFAC6602C}"/>
              </a:ext>
            </a:extLst>
          </p:cNvPr>
          <p:cNvCxnSpPr>
            <a:cxnSpLocks/>
          </p:cNvCxnSpPr>
          <p:nvPr userDrawn="1"/>
        </p:nvCxnSpPr>
        <p:spPr>
          <a:xfrm>
            <a:off x="8516924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="" xmlns:a16="http://schemas.microsoft.com/office/drawing/2014/main" id="{5830EC9D-B23A-354A-A125-C96275519602}"/>
              </a:ext>
            </a:extLst>
          </p:cNvPr>
          <p:cNvSpPr/>
          <p:nvPr userDrawn="1"/>
        </p:nvSpPr>
        <p:spPr>
          <a:xfrm>
            <a:off x="10056000" y="890202"/>
            <a:ext cx="1526400" cy="4761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="" xmlns:a16="http://schemas.microsoft.com/office/drawing/2014/main" id="{513009F2-269E-9A49-A7DB-FA7AF60F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27EB2A64-1DFE-3E48-87FC-3446F10EEA49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="" xmlns:a16="http://schemas.microsoft.com/office/drawing/2014/main" id="{E6F9CB54-A74B-3E4C-A8DA-EA0866C9F07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6AA23D38-7865-3242-A973-4A6C5CEB08B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4521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inks mit Headline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=""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4059" y="1008000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047563" y="6429601"/>
            <a:ext cx="7343519" cy="303353"/>
          </a:xfrm>
        </p:spPr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3059" y="6429600"/>
            <a:ext cx="693617" cy="291792"/>
          </a:xfrm>
        </p:spPr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631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3827" y="3518452"/>
            <a:ext cx="11300232" cy="25115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="" xmlns:a16="http://schemas.microsoft.com/office/drawing/2014/main" id="{859BD2D0-FE99-484C-9512-F61A20DD6D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1" y="1284577"/>
            <a:ext cx="45648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="" xmlns:a16="http://schemas.microsoft.com/office/drawing/2014/main" id="{2D8AA30D-860F-524D-BD9D-8EEA260FB9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3838" y="876311"/>
            <a:ext cx="1708905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="" xmlns:a16="http://schemas.microsoft.com/office/drawing/2014/main" id="{8FDBBBAD-E4DB-074E-8202-E882B1A80B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3913" y="876311"/>
            <a:ext cx="1737832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="" xmlns:a16="http://schemas.microsoft.com/office/drawing/2014/main" id="{A71845CA-8539-7B44-BFEE-7BDD043E29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89842" y="876311"/>
            <a:ext cx="171486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="" xmlns:a16="http://schemas.microsoft.com/office/drawing/2014/main" id="{09201604-8CCD-2241-AF82-0BD241F71F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43838" y="1284576"/>
            <a:ext cx="1708905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="" xmlns:a16="http://schemas.microsoft.com/office/drawing/2014/main" id="{A09764BC-0587-434E-B5CE-EA21F18F30C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3913" y="1284576"/>
            <a:ext cx="1737832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="" xmlns:a16="http://schemas.microsoft.com/office/drawing/2014/main" id="{7573BDEF-DB66-1B45-90C7-F699C97BE2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89840" y="1284576"/>
            <a:ext cx="1714861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="" xmlns:a16="http://schemas.microsoft.com/office/drawing/2014/main" id="{C5085A8F-2E53-E64E-B011-5911C9011649}"/>
              </a:ext>
            </a:extLst>
          </p:cNvPr>
          <p:cNvCxnSpPr>
            <a:cxnSpLocks/>
          </p:cNvCxnSpPr>
          <p:nvPr userDrawn="1"/>
        </p:nvCxnSpPr>
        <p:spPr>
          <a:xfrm>
            <a:off x="5026301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="" xmlns:a16="http://schemas.microsoft.com/office/drawing/2014/main" id="{7C910D65-1331-9B47-A939-98507AB8ACEB}"/>
              </a:ext>
            </a:extLst>
          </p:cNvPr>
          <p:cNvCxnSpPr>
            <a:cxnSpLocks/>
          </p:cNvCxnSpPr>
          <p:nvPr userDrawn="1"/>
        </p:nvCxnSpPr>
        <p:spPr>
          <a:xfrm>
            <a:off x="7076377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="" xmlns:a16="http://schemas.microsoft.com/office/drawing/2014/main" id="{47F5DF88-232A-0742-8004-5B4EC5BD85BB}"/>
              </a:ext>
            </a:extLst>
          </p:cNvPr>
          <p:cNvCxnSpPr>
            <a:cxnSpLocks/>
          </p:cNvCxnSpPr>
          <p:nvPr userDrawn="1"/>
        </p:nvCxnSpPr>
        <p:spPr>
          <a:xfrm>
            <a:off x="9166268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9986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 mit 2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8" name="Bildplatzhalter 2">
            <a:extLst>
              <a:ext uri="{FF2B5EF4-FFF2-40B4-BE49-F238E27FC236}">
                <a16:creationId xmlns="" xmlns:a16="http://schemas.microsoft.com/office/drawing/2014/main" id="{9BEBBCD9-8FCB-E046-A246-EC32BE77CF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0575" y="3549299"/>
            <a:ext cx="5446643" cy="248070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Bildplatzhalter 2">
            <a:extLst>
              <a:ext uri="{FF2B5EF4-FFF2-40B4-BE49-F238E27FC236}">
                <a16:creationId xmlns="" xmlns:a16="http://schemas.microsoft.com/office/drawing/2014/main" id="{92D35EB1-27E8-DC49-B6C8-61A109F8BB6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96731" y="3549299"/>
            <a:ext cx="5446643" cy="248070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Textplatzhalter 2">
            <a:extLst>
              <a:ext uri="{FF2B5EF4-FFF2-40B4-BE49-F238E27FC236}">
                <a16:creationId xmlns="" xmlns:a16="http://schemas.microsoft.com/office/drawing/2014/main" id="{15D22172-3F21-D640-95B1-6800E1082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1" y="1284577"/>
            <a:ext cx="45648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Textplatzhalter 4">
            <a:extLst>
              <a:ext uri="{FF2B5EF4-FFF2-40B4-BE49-F238E27FC236}">
                <a16:creationId xmlns="" xmlns:a16="http://schemas.microsoft.com/office/drawing/2014/main" id="{97664D98-4E6B-E04B-99A0-DF069CBECA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3838" y="876311"/>
            <a:ext cx="1708905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8" name="Textplatzhalter 4">
            <a:extLst>
              <a:ext uri="{FF2B5EF4-FFF2-40B4-BE49-F238E27FC236}">
                <a16:creationId xmlns="" xmlns:a16="http://schemas.microsoft.com/office/drawing/2014/main" id="{B0CF7D24-408C-4C44-A843-C25F719BE9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3913" y="876311"/>
            <a:ext cx="1737832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9" name="Textplatzhalter 4">
            <a:extLst>
              <a:ext uri="{FF2B5EF4-FFF2-40B4-BE49-F238E27FC236}">
                <a16:creationId xmlns="" xmlns:a16="http://schemas.microsoft.com/office/drawing/2014/main" id="{FC920A69-EEA3-7741-B8AE-8AF321A197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89842" y="876311"/>
            <a:ext cx="171486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="" xmlns:a16="http://schemas.microsoft.com/office/drawing/2014/main" id="{6498FB1A-6271-724D-B340-1C3F7AF45E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43838" y="1284576"/>
            <a:ext cx="1708905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="" xmlns:a16="http://schemas.microsoft.com/office/drawing/2014/main" id="{6A7C5161-DD30-3D47-9A2F-BE63CCE025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3913" y="1284576"/>
            <a:ext cx="1737832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="" xmlns:a16="http://schemas.microsoft.com/office/drawing/2014/main" id="{66874484-A4A6-5541-A959-16D608F5B1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89840" y="1284576"/>
            <a:ext cx="1714861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3" name="Gerade Verbindung 42">
            <a:extLst>
              <a:ext uri="{FF2B5EF4-FFF2-40B4-BE49-F238E27FC236}">
                <a16:creationId xmlns="" xmlns:a16="http://schemas.microsoft.com/office/drawing/2014/main" id="{57D06E09-8B95-E94D-B86E-1B1D20E424BD}"/>
              </a:ext>
            </a:extLst>
          </p:cNvPr>
          <p:cNvCxnSpPr>
            <a:cxnSpLocks/>
          </p:cNvCxnSpPr>
          <p:nvPr userDrawn="1"/>
        </p:nvCxnSpPr>
        <p:spPr>
          <a:xfrm>
            <a:off x="5026301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="" xmlns:a16="http://schemas.microsoft.com/office/drawing/2014/main" id="{0BA941EE-4736-0749-A894-E3E7F38C9982}"/>
              </a:ext>
            </a:extLst>
          </p:cNvPr>
          <p:cNvCxnSpPr>
            <a:cxnSpLocks/>
          </p:cNvCxnSpPr>
          <p:nvPr userDrawn="1"/>
        </p:nvCxnSpPr>
        <p:spPr>
          <a:xfrm>
            <a:off x="7076377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="" xmlns:a16="http://schemas.microsoft.com/office/drawing/2014/main" id="{D98BF498-A115-F241-9130-265ECDD209CE}"/>
              </a:ext>
            </a:extLst>
          </p:cNvPr>
          <p:cNvCxnSpPr>
            <a:cxnSpLocks/>
          </p:cNvCxnSpPr>
          <p:nvPr userDrawn="1"/>
        </p:nvCxnSpPr>
        <p:spPr>
          <a:xfrm>
            <a:off x="9166268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2548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="" xmlns:a16="http://schemas.microsoft.com/office/drawing/2014/main" id="{31BAA764-3F5F-444C-8161-F87A472F81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91" y="930517"/>
            <a:ext cx="11449049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>
            <a:extLst>
              <a:ext uri="{FF2B5EF4-FFF2-40B4-BE49-F238E27FC236}">
                <a16:creationId xmlns="" xmlns:a16="http://schemas.microsoft.com/office/drawing/2014/main" id="{C6572A00-3C63-D74B-A284-800CCB83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8C3088A7-7D41-1C4B-8B0C-968E6E3D49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0608B91D-C9D6-7545-ABB2-D24DC6AED6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61D97F67-CA55-6D4E-9E06-02436B4E5A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1147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Zw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7">
            <a:extLst>
              <a:ext uri="{FF2B5EF4-FFF2-40B4-BE49-F238E27FC236}">
                <a16:creationId xmlns="" xmlns:a16="http://schemas.microsoft.com/office/drawing/2014/main" id="{D8752806-FF89-924C-A315-2CF512EFE3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1151" y="930517"/>
            <a:ext cx="5604740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="" xmlns:a16="http://schemas.microsoft.com/office/drawing/2014/main" id="{1AA8E9C8-7245-5C4A-BBFA-74F3AE490F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55261" y="932779"/>
            <a:ext cx="5604740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="" xmlns:a16="http://schemas.microsoft.com/office/drawing/2014/main" id="{CBB13D4F-F7F7-AE4C-94F6-0EB807A5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="" xmlns:a16="http://schemas.microsoft.com/office/drawing/2014/main" id="{3172EAEB-F451-F64F-AC4A-322458B8156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BCB3E8B6-DCB9-E344-8586-F6CF60377D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="" xmlns:a16="http://schemas.microsoft.com/office/drawing/2014/main" id="{5D6303A5-7D1B-DD44-AB88-C7C004758E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59501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Zwei Inhalt mi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7">
            <a:extLst>
              <a:ext uri="{FF2B5EF4-FFF2-40B4-BE49-F238E27FC236}">
                <a16:creationId xmlns="" xmlns:a16="http://schemas.microsoft.com/office/drawing/2014/main" id="{D8752806-FF89-924C-A315-2CF512EFE3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1152" y="1423556"/>
            <a:ext cx="5549323" cy="4558387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="" xmlns:a16="http://schemas.microsoft.com/office/drawing/2014/main" id="{1AA8E9C8-7245-5C4A-BBFA-74F3AE490F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55261" y="1425818"/>
            <a:ext cx="5549323" cy="4558387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41">
            <a:extLst>
              <a:ext uri="{FF2B5EF4-FFF2-40B4-BE49-F238E27FC236}">
                <a16:creationId xmlns="" xmlns:a16="http://schemas.microsoft.com/office/drawing/2014/main" id="{C6D85155-18EA-7341-9BEC-D904CF6BA4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2" y="930517"/>
            <a:ext cx="5549323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Textplatzhalter 41">
            <a:extLst>
              <a:ext uri="{FF2B5EF4-FFF2-40B4-BE49-F238E27FC236}">
                <a16:creationId xmlns="" xmlns:a16="http://schemas.microsoft.com/office/drawing/2014/main" id="{B197DF9F-CEB1-0044-93CC-79BD6E3399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5261" y="930517"/>
            <a:ext cx="5549323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="" xmlns:a16="http://schemas.microsoft.com/office/drawing/2014/main" id="{F0CB323F-AA59-554D-9DAE-122B6DE5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="" xmlns:a16="http://schemas.microsoft.com/office/drawing/2014/main" id="{013E9E7D-70C7-F74F-B14D-F8A710D396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="" xmlns:a16="http://schemas.microsoft.com/office/drawing/2014/main" id="{F8AEDC89-C7D4-ED48-9D21-C3494ACA4E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="" xmlns:a16="http://schemas.microsoft.com/office/drawing/2014/main" id="{058ECAB0-3A66-A04E-B5D2-7DF5E51B4A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97303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5">
            <a:extLst>
              <a:ext uri="{FF2B5EF4-FFF2-40B4-BE49-F238E27FC236}">
                <a16:creationId xmlns="" xmlns:a16="http://schemas.microsoft.com/office/drawing/2014/main" id="{A61B82BF-CF04-5842-AA0B-75B999CBC5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1152" y="925513"/>
            <a:ext cx="11449049" cy="50593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itel 9">
            <a:extLst>
              <a:ext uri="{FF2B5EF4-FFF2-40B4-BE49-F238E27FC236}">
                <a16:creationId xmlns="" xmlns:a16="http://schemas.microsoft.com/office/drawing/2014/main" id="{1DE9450B-CEFA-784B-A0D8-6B928111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A37F337C-7AEC-2D47-88CF-1503680FF5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00E99C59-4E84-F641-8FA5-71720A3DDE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38DDBE5-A816-4245-92AE-5F10BEAC8C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15419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chlussfolie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C505B9C6-6FEE-7243-AD7E-7BDC168BF1C8}"/>
              </a:ext>
            </a:extLst>
          </p:cNvPr>
          <p:cNvSpPr/>
          <p:nvPr userDrawn="1"/>
        </p:nvSpPr>
        <p:spPr>
          <a:xfrm>
            <a:off x="0" y="1827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73997E8E-26A6-2541-9505-434E77245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93" t="6125" r="471" b="19396"/>
          <a:stretch/>
        </p:blipFill>
        <p:spPr>
          <a:xfrm>
            <a:off x="0" y="1"/>
            <a:ext cx="12192000" cy="634088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8E0409A-B122-CB40-A2F1-E1AFC97AA051}"/>
              </a:ext>
            </a:extLst>
          </p:cNvPr>
          <p:cNvSpPr/>
          <p:nvPr userDrawn="1"/>
        </p:nvSpPr>
        <p:spPr>
          <a:xfrm>
            <a:off x="1985748" y="2204701"/>
            <a:ext cx="8220504" cy="153062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Textplatzhalter 41">
            <a:extLst>
              <a:ext uri="{FF2B5EF4-FFF2-40B4-BE49-F238E27FC236}">
                <a16:creationId xmlns="" xmlns:a16="http://schemas.microsoft.com/office/drawing/2014/main" id="{F830CF53-73E9-7C48-BBC8-499D6C3311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8714" y="2523738"/>
            <a:ext cx="76945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lang="de-DE" sz="2600" smtClean="0">
                <a:effectLst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r>
              <a:rPr lang="de-DE" dirty="0">
                <a:effectLst/>
                <a:latin typeface="Helvetica" pitchFamily="2" charset="0"/>
              </a:rPr>
              <a:t>Vielen Dank </a:t>
            </a:r>
            <a:r>
              <a:rPr lang="de-DE" dirty="0" err="1">
                <a:effectLst/>
                <a:latin typeface="Helvetica" pitchFamily="2" charset="0"/>
              </a:rPr>
              <a:t>für</a:t>
            </a:r>
            <a:endParaRPr lang="de-DE" dirty="0">
              <a:effectLst/>
              <a:latin typeface="Helvetica" pitchFamily="2" charset="0"/>
            </a:endParaRPr>
          </a:p>
          <a:p>
            <a:r>
              <a:rPr lang="de-DE" dirty="0">
                <a:effectLst/>
                <a:latin typeface="Helvetica" pitchFamily="2" charset="0"/>
              </a:rPr>
              <a:t>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3412439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chlussfolie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C505B9C6-6FEE-7243-AD7E-7BDC168BF1C8}"/>
              </a:ext>
            </a:extLst>
          </p:cNvPr>
          <p:cNvSpPr/>
          <p:nvPr userDrawn="1"/>
        </p:nvSpPr>
        <p:spPr>
          <a:xfrm>
            <a:off x="0" y="18276"/>
            <a:ext cx="12192000" cy="5010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Textplatzhalter 41">
            <a:extLst>
              <a:ext uri="{FF2B5EF4-FFF2-40B4-BE49-F238E27FC236}">
                <a16:creationId xmlns="" xmlns:a16="http://schemas.microsoft.com/office/drawing/2014/main" id="{E8839F0E-F631-5248-AFB3-2D3B91A47F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8714" y="2523739"/>
            <a:ext cx="76945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lang="de-DE" sz="3000" smtClean="0">
                <a:effectLst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r>
              <a:rPr lang="de-DE" dirty="0">
                <a:effectLst/>
                <a:latin typeface="Helvetica" pitchFamily="2" charset="0"/>
              </a:rPr>
              <a:t>Vielen Dank </a:t>
            </a:r>
            <a:r>
              <a:rPr lang="de-DE" dirty="0" err="1">
                <a:effectLst/>
                <a:latin typeface="Helvetica" pitchFamily="2" charset="0"/>
              </a:rPr>
              <a:t>für</a:t>
            </a:r>
            <a:endParaRPr lang="de-DE" dirty="0">
              <a:effectLst/>
              <a:latin typeface="Helvetica" pitchFamily="2" charset="0"/>
            </a:endParaRPr>
          </a:p>
          <a:p>
            <a:r>
              <a:rPr lang="de-DE" dirty="0">
                <a:effectLst/>
                <a:latin typeface="Helvetica" pitchFamily="2" charset="0"/>
              </a:rPr>
              <a:t>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9466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inks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4059" y="1008000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0" name="Textplatzhalter 46">
            <a:extLst>
              <a:ext uri="{FF2B5EF4-FFF2-40B4-BE49-F238E27FC236}">
                <a16:creationId xmlns="" xmlns:a16="http://schemas.microsoft.com/office/drawing/2014/main" id="{F5B8D23F-40DC-4641-9B73-36B1167EEF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884223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7131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mit Headline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6" name="Textplatzhalter 41">
            <a:extLst>
              <a:ext uri="{FF2B5EF4-FFF2-40B4-BE49-F238E27FC236}">
                <a16:creationId xmlns="" xmlns:a16="http://schemas.microsoft.com/office/drawing/2014/main" id="{E312BF74-A897-DD4A-A186-96623098FF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8005" y="930517"/>
            <a:ext cx="55319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7" name="Textplatzhalter 46">
            <a:extLst>
              <a:ext uri="{FF2B5EF4-FFF2-40B4-BE49-F238E27FC236}">
                <a16:creationId xmlns="" xmlns:a16="http://schemas.microsoft.com/office/drawing/2014/main" id="{DF4C2467-6510-734D-A856-78639A05BE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8003" y="1476001"/>
            <a:ext cx="55319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907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=""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=""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=""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=""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smtClean="0"/>
              <a:t>12.05.2021</a:t>
            </a:r>
            <a:endParaRPr lang="de-DE" dirty="0"/>
          </a:p>
        </p:txBody>
      </p:sp>
      <p:sp>
        <p:nvSpPr>
          <p:cNvPr id="17" name="Textplatzhalter 46">
            <a:extLst>
              <a:ext uri="{FF2B5EF4-FFF2-40B4-BE49-F238E27FC236}">
                <a16:creationId xmlns="" xmlns:a16="http://schemas.microsoft.com/office/drawing/2014/main" id="{272AC951-DB9B-2745-88ED-D7443ECFF7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8003" y="879293"/>
            <a:ext cx="5531997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478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="" xmlns:a16="http://schemas.microsoft.com/office/drawing/2014/main" id="{7D3E766A-B060-9843-B909-03F3C3B2EE79}"/>
              </a:ext>
            </a:extLst>
          </p:cNvPr>
          <p:cNvCxnSpPr>
            <a:cxnSpLocks/>
          </p:cNvCxnSpPr>
          <p:nvPr/>
        </p:nvCxnSpPr>
        <p:spPr>
          <a:xfrm>
            <a:off x="0" y="612000"/>
            <a:ext cx="117600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="" xmlns:a16="http://schemas.microsoft.com/office/drawing/2014/main" id="{1D891768-65C6-5241-963E-1BA6DF1BA12C}"/>
              </a:ext>
            </a:extLst>
          </p:cNvPr>
          <p:cNvCxnSpPr>
            <a:cxnSpLocks/>
          </p:cNvCxnSpPr>
          <p:nvPr/>
        </p:nvCxnSpPr>
        <p:spPr>
          <a:xfrm>
            <a:off x="432000" y="666000"/>
            <a:ext cx="1176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="" xmlns:a16="http://schemas.microsoft.com/office/drawing/2014/main" id="{C5483CE3-F553-8D43-9A93-8368585C24E9}"/>
              </a:ext>
            </a:extLst>
          </p:cNvPr>
          <p:cNvCxnSpPr>
            <a:cxnSpLocks/>
          </p:cNvCxnSpPr>
          <p:nvPr/>
        </p:nvCxnSpPr>
        <p:spPr>
          <a:xfrm>
            <a:off x="432000" y="6332383"/>
            <a:ext cx="11328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2">
            <a:extLst>
              <a:ext uri="{FF2B5EF4-FFF2-40B4-BE49-F238E27FC236}">
                <a16:creationId xmlns="" xmlns:a16="http://schemas.microsoft.com/office/drawing/2014/main" id="{DA54F2D2-363A-A447-B2A7-A90C17D5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0" y="133200"/>
            <a:ext cx="11448000" cy="4154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de-DE" dirty="0"/>
              <a:t>Titel Arial </a:t>
            </a:r>
            <a:r>
              <a:rPr lang="de-DE" dirty="0" err="1"/>
              <a:t>Bold</a:t>
            </a:r>
            <a:r>
              <a:rPr lang="de-DE" dirty="0"/>
              <a:t> 21 Pt</a:t>
            </a:r>
          </a:p>
        </p:txBody>
      </p:sp>
      <p:sp>
        <p:nvSpPr>
          <p:cNvPr id="19" name="Fußzeilenplatzhalter 4">
            <a:extLst>
              <a:ext uri="{FF2B5EF4-FFF2-40B4-BE49-F238E27FC236}">
                <a16:creationId xmlns="" xmlns:a16="http://schemas.microsoft.com/office/drawing/2014/main" id="{398326CB-657C-754C-A268-849F1D1CB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634" y="6429601"/>
            <a:ext cx="7343519" cy="3033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lnSpc>
                <a:spcPts val="1800"/>
              </a:lnSpc>
              <a:defRPr sz="13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20" name="Foliennummernplatzhalter 5">
            <a:extLst>
              <a:ext uri="{FF2B5EF4-FFF2-40B4-BE49-F238E27FC236}">
                <a16:creationId xmlns="" xmlns:a16="http://schemas.microsoft.com/office/drawing/2014/main" id="{C9C43F0E-CFF5-7147-99AA-8850A97D0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3130" y="6429600"/>
            <a:ext cx="693617" cy="2917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="" xmlns:a16="http://schemas.microsoft.com/office/drawing/2014/main" id="{F954E224-C049-F846-B39C-284EABBAC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27647" y="6429600"/>
            <a:ext cx="1440457" cy="2917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12.05.2021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114D21E8-6A7F-A141-9891-61A48AF8972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968104" y="6339600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6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707" r:id="rId2"/>
    <p:sldLayoutId id="2147483697" r:id="rId3"/>
    <p:sldLayoutId id="2147483698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710" r:id="rId33"/>
    <p:sldLayoutId id="2147483704" r:id="rId3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1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="" xmlns:a16="http://schemas.microsoft.com/office/drawing/2014/main" id="{278D0AD2-9DE9-7F48-8A69-01AA74F8DEBD}"/>
              </a:ext>
            </a:extLst>
          </p:cNvPr>
          <p:cNvCxnSpPr>
            <a:cxnSpLocks/>
          </p:cNvCxnSpPr>
          <p:nvPr/>
        </p:nvCxnSpPr>
        <p:spPr>
          <a:xfrm>
            <a:off x="0" y="612000"/>
            <a:ext cx="117600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="" xmlns:a16="http://schemas.microsoft.com/office/drawing/2014/main" id="{869BA44F-C790-E74B-A724-766792E481B6}"/>
              </a:ext>
            </a:extLst>
          </p:cNvPr>
          <p:cNvCxnSpPr>
            <a:cxnSpLocks/>
          </p:cNvCxnSpPr>
          <p:nvPr/>
        </p:nvCxnSpPr>
        <p:spPr>
          <a:xfrm>
            <a:off x="432000" y="666000"/>
            <a:ext cx="1176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="" xmlns:a16="http://schemas.microsoft.com/office/drawing/2014/main" id="{303A4A14-2ECE-EE44-B2E3-B316448F90D0}"/>
              </a:ext>
            </a:extLst>
          </p:cNvPr>
          <p:cNvCxnSpPr>
            <a:cxnSpLocks/>
          </p:cNvCxnSpPr>
          <p:nvPr/>
        </p:nvCxnSpPr>
        <p:spPr>
          <a:xfrm>
            <a:off x="432000" y="6332383"/>
            <a:ext cx="11328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BAC2D7EA-B3AC-0646-A762-2C632C50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0" y="133200"/>
            <a:ext cx="10515600" cy="415498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de-DE" dirty="0"/>
              <a:t>Titel Arial </a:t>
            </a:r>
            <a:r>
              <a:rPr lang="de-DE" dirty="0" err="1"/>
              <a:t>Bold</a:t>
            </a:r>
            <a:r>
              <a:rPr lang="de-DE" dirty="0"/>
              <a:t> 21 Pt</a:t>
            </a:r>
          </a:p>
        </p:txBody>
      </p:sp>
      <p:sp>
        <p:nvSpPr>
          <p:cNvPr id="14" name="Fußzeilenplatzhalter 4">
            <a:extLst>
              <a:ext uri="{FF2B5EF4-FFF2-40B4-BE49-F238E27FC236}">
                <a16:creationId xmlns="" xmlns:a16="http://schemas.microsoft.com/office/drawing/2014/main" id="{C03157DA-82A5-DF4C-A351-307DE60C6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7872" y="6429601"/>
            <a:ext cx="7616000" cy="3033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lnSpc>
                <a:spcPts val="1800"/>
              </a:lnSpc>
              <a:defRPr sz="13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5" name="Foliennummernplatzhalter 5">
            <a:extLst>
              <a:ext uri="{FF2B5EF4-FFF2-40B4-BE49-F238E27FC236}">
                <a16:creationId xmlns="" xmlns:a16="http://schemas.microsoft.com/office/drawing/2014/main" id="{0186D496-A077-DE47-9800-FC5139FEC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3367" y="6429600"/>
            <a:ext cx="693617" cy="2917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="" xmlns:a16="http://schemas.microsoft.com/office/drawing/2014/main" id="{99B15FE9-A9F8-274D-B1A6-37D1A51C9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66922" y="6429600"/>
            <a:ext cx="1440457" cy="2917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12.05.2021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F92C102C-57FF-9B41-A033-28D4A0EDEAF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50300" y="6418800"/>
            <a:ext cx="1409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9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4" r:id="rId2"/>
    <p:sldLayoutId id="214748369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701" r:id="rId32"/>
    <p:sldLayoutId id="2147483702" r:id="rId3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1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llinger.de/econnect" TargetMode="External"/><Relationship Id="rId2" Type="http://schemas.openxmlformats.org/officeDocument/2006/relationships/hyperlink" Target="http://www.dillinger.de/eservic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0"/>
          </p:nvPr>
        </p:nvSpPr>
        <p:spPr>
          <a:xfrm>
            <a:off x="3526807" y="1490241"/>
            <a:ext cx="7694573" cy="892552"/>
          </a:xfrm>
        </p:spPr>
        <p:txBody>
          <a:bodyPr/>
          <a:lstStyle/>
          <a:p>
            <a:r>
              <a:rPr lang="de-DE" dirty="0"/>
              <a:t>Allgemeine Folien von Dillinger</a:t>
            </a:r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>
          <a:xfrm>
            <a:off x="3526807" y="2104861"/>
            <a:ext cx="7694573" cy="1323439"/>
          </a:xfrm>
        </p:spPr>
        <p:txBody>
          <a:bodyPr/>
          <a:lstStyle/>
          <a:p>
            <a:r>
              <a:rPr lang="de-DE" dirty="0"/>
              <a:t>Der nachfolgende Foliensatz kann komplett oder in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Teilen für </a:t>
            </a:r>
            <a:r>
              <a:rPr lang="de-DE" dirty="0"/>
              <a:t>Präsentationen verwendet werden.</a:t>
            </a:r>
          </a:p>
          <a:p>
            <a:endParaRPr lang="de-DE" dirty="0"/>
          </a:p>
          <a:p>
            <a:r>
              <a:rPr lang="de-DE" smtClean="0"/>
              <a:t>02/2022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62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030EE7B3-1466-F242-9813-63F93018176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2EE69E1D-6B4E-2E47-909E-84755D057D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3EC95C2B-4B79-684B-86B8-728DCA0F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Produkt-Segmente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="" xmlns:a16="http://schemas.microsoft.com/office/drawing/2014/main" id="{8F582E02-F949-0140-AF94-F5175DEA7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884223"/>
            <a:ext cx="5784000" cy="4784515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Baumaschinen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Maschinenbau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Offshore/Offshore-Windkraft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Schiffbau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Stahlbau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Kessel- und Druckbehälterbau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 err="1"/>
              <a:t>Linepipe</a:t>
            </a:r>
            <a:r>
              <a:rPr lang="de-DE" dirty="0"/>
              <a:t> (Erdöl- und Erdgasleitungen)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Konstruktionsrohre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Formenbau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Sicherheitstechnik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Handel und Brennschneidbetriebe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 err="1"/>
              <a:t>Lohnwalzung</a:t>
            </a:r>
            <a:endParaRPr lang="de-DE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Nebenprodukte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Alle Stähle entsprechen den nationalen und internationalen Normen.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dirty="0"/>
          </a:p>
        </p:txBody>
      </p:sp>
      <p:pic>
        <p:nvPicPr>
          <p:cNvPr id="10" name="Bildplatzhalter 9" descr="Ein Bild, das draußen, Wasser, Transport, Boot enthält.&#10;&#10;Automatisch generierte Beschreibung">
            <a:extLst>
              <a:ext uri="{FF2B5EF4-FFF2-40B4-BE49-F238E27FC236}">
                <a16:creationId xmlns="" xmlns:a16="http://schemas.microsoft.com/office/drawing/2014/main" id="{E6D49331-B128-F341-B00D-A41ABC2F93D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20637" r="20637"/>
          <a:stretch/>
        </p:blipFill>
        <p:spPr>
          <a:prstGeom prst="ellipse">
            <a:avLst/>
          </a:prstGeom>
        </p:spPr>
      </p:pic>
      <p:pic>
        <p:nvPicPr>
          <p:cNvPr id="12" name="Bildplatzhalter 11" descr="Ein Bild, das draußen, Gebäude, Straße, Personen enthält.&#10;&#10;Automatisch generierte Beschreibung">
            <a:extLst>
              <a:ext uri="{FF2B5EF4-FFF2-40B4-BE49-F238E27FC236}">
                <a16:creationId xmlns="" xmlns:a16="http://schemas.microsoft.com/office/drawing/2014/main" id="{329B781E-8E1E-FE4D-AF68-F2CBB23948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/>
          <a:srcRect l="20637" r="20637"/>
          <a:stretch/>
        </p:blipFill>
        <p:spPr>
          <a:prstGeom prst="ellipse">
            <a:avLst/>
          </a:prstGeom>
        </p:spPr>
      </p:pic>
      <p:pic>
        <p:nvPicPr>
          <p:cNvPr id="9" name="Bildplatzhalter 8" descr="Ein Bild, das Wasser, Boot, draußen, Schiff enthält.&#10;&#10;Automatisch generierte Beschreibung">
            <a:extLst>
              <a:ext uri="{FF2B5EF4-FFF2-40B4-BE49-F238E27FC236}">
                <a16:creationId xmlns="" xmlns:a16="http://schemas.microsoft.com/office/drawing/2014/main" id="{9E03C1CD-C413-AB4D-8710-FF399290D8F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/>
          <a:srcRect t="294" b="294"/>
          <a:stretch/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706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22633" y="3381322"/>
            <a:ext cx="5520000" cy="333681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Allgemeine </a:t>
            </a:r>
            <a:r>
              <a:rPr lang="de-DE" dirty="0" smtClean="0"/>
              <a:t>Baustähle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Wetterfeste Baustähle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TM-gewalzte Baustähle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Feinkornbaustähle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Normal- </a:t>
            </a:r>
            <a:r>
              <a:rPr lang="de-DE" dirty="0"/>
              <a:t>und höherfeste </a:t>
            </a:r>
            <a:r>
              <a:rPr lang="de-DE" dirty="0" smtClean="0"/>
              <a:t>Schiffbaustähle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TM-gewalzte Schiffbaustähle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Hochfeste </a:t>
            </a:r>
            <a:r>
              <a:rPr lang="de-DE" dirty="0"/>
              <a:t>wasservergütete </a:t>
            </a:r>
            <a:r>
              <a:rPr lang="de-DE" dirty="0" smtClean="0"/>
              <a:t>Baustähle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Verschleißfeste 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Spezielle </a:t>
            </a:r>
            <a:r>
              <a:rPr lang="de-DE" dirty="0"/>
              <a:t>Baustähle für </a:t>
            </a:r>
            <a:r>
              <a:rPr lang="de-DE" dirty="0" smtClean="0"/>
              <a:t>Offshore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Linepipestähle</a:t>
            </a:r>
            <a:endParaRPr lang="de-DE" dirty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Produktmix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6133983" y="3381322"/>
            <a:ext cx="5520000" cy="304185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HIC-resistente </a:t>
            </a:r>
            <a:r>
              <a:rPr lang="de-DE" dirty="0" smtClean="0"/>
              <a:t>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Ni</a:t>
            </a:r>
            <a:r>
              <a:rPr lang="de-DE" dirty="0" smtClean="0"/>
              <a:t>-legierte </a:t>
            </a:r>
            <a:r>
              <a:rPr lang="de-DE" dirty="0"/>
              <a:t>Stähle für </a:t>
            </a:r>
            <a:r>
              <a:rPr lang="de-DE" dirty="0" smtClean="0"/>
              <a:t>Tieftemperatur-Anwendungen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TM-gewalzte Kesselbaustähle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Legierte </a:t>
            </a:r>
            <a:r>
              <a:rPr lang="de-DE" dirty="0"/>
              <a:t>und </a:t>
            </a:r>
            <a:r>
              <a:rPr lang="de-DE" dirty="0" err="1"/>
              <a:t>unlegierte</a:t>
            </a:r>
            <a:r>
              <a:rPr lang="de-DE" dirty="0"/>
              <a:t> </a:t>
            </a:r>
            <a:r>
              <a:rPr lang="de-DE" dirty="0" smtClean="0"/>
              <a:t>Kesselbaustähle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Legierte </a:t>
            </a:r>
            <a:r>
              <a:rPr lang="de-DE" dirty="0"/>
              <a:t>und </a:t>
            </a:r>
            <a:r>
              <a:rPr lang="de-DE" dirty="0" err="1"/>
              <a:t>unlegierte</a:t>
            </a:r>
            <a:r>
              <a:rPr lang="de-DE" dirty="0"/>
              <a:t> </a:t>
            </a:r>
            <a:r>
              <a:rPr lang="de-DE" dirty="0" smtClean="0"/>
              <a:t>Werkzeugbaustähle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Legierte </a:t>
            </a:r>
            <a:r>
              <a:rPr lang="de-DE" dirty="0"/>
              <a:t>und </a:t>
            </a:r>
            <a:r>
              <a:rPr lang="de-DE" dirty="0" err="1"/>
              <a:t>unlegierte</a:t>
            </a:r>
            <a:r>
              <a:rPr lang="de-DE" dirty="0"/>
              <a:t> </a:t>
            </a:r>
            <a:r>
              <a:rPr lang="de-DE" dirty="0" err="1" smtClean="0"/>
              <a:t>Kufo</a:t>
            </a:r>
            <a:r>
              <a:rPr lang="de-DE" dirty="0" smtClean="0"/>
              <a:t>-Stähle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Sicherheitsstähle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Längsprofilbleche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Gurtbleche</a:t>
            </a:r>
            <a:endParaRPr lang="de-DE" dirty="0"/>
          </a:p>
          <a:p>
            <a:endParaRPr lang="de-D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" b="9139"/>
          <a:stretch/>
        </p:blipFill>
        <p:spPr bwMode="auto">
          <a:xfrm>
            <a:off x="434825" y="764530"/>
            <a:ext cx="6898912" cy="261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" b="4708"/>
          <a:stretch/>
        </p:blipFill>
        <p:spPr bwMode="auto">
          <a:xfrm>
            <a:off x="7529703" y="754905"/>
            <a:ext cx="4240274" cy="262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79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3266" y="4136065"/>
            <a:ext cx="11520000" cy="1970034"/>
          </a:xfrm>
        </p:spPr>
        <p:txBody>
          <a:bodyPr/>
          <a:lstStyle/>
          <a:p>
            <a:r>
              <a:rPr lang="de-DE" dirty="0"/>
              <a:t>Rohrbleche für längsnahtgeschweißte Rohre bis 56“ in der ganzen Welt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Referenzen: 	Nord Stream (Ostsee), Blue Stream (Schwarzes Meer), </a:t>
            </a:r>
          </a:p>
          <a:p>
            <a:pPr>
              <a:lnSpc>
                <a:spcPct val="100000"/>
              </a:lnSpc>
            </a:pPr>
            <a:r>
              <a:rPr lang="de-DE" dirty="0"/>
              <a:t>		</a:t>
            </a:r>
            <a:r>
              <a:rPr lang="de-DE" dirty="0" err="1" smtClean="0"/>
              <a:t>Langeled</a:t>
            </a:r>
            <a:r>
              <a:rPr lang="de-DE" dirty="0" smtClean="0"/>
              <a:t> </a:t>
            </a:r>
            <a:r>
              <a:rPr lang="de-DE" dirty="0"/>
              <a:t>(Nordsee), </a:t>
            </a:r>
            <a:r>
              <a:rPr lang="de-DE" dirty="0" err="1"/>
              <a:t>Gulf</a:t>
            </a:r>
            <a:r>
              <a:rPr lang="de-DE" dirty="0"/>
              <a:t> Stream (Golf von Mexiko)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Großrohre (LSAW) über eine 50%-Beteiligung an </a:t>
            </a:r>
            <a:r>
              <a:rPr lang="de-DE" dirty="0" err="1"/>
              <a:t>Europipe</a:t>
            </a:r>
            <a:r>
              <a:rPr lang="de-DE" dirty="0"/>
              <a:t> mit Rohrfertigung in: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dirty="0"/>
              <a:t>Mülheim (D)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dirty="0"/>
              <a:t>Panama City (USA)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Großrohre für die Energie von Morgen</a:t>
            </a:r>
            <a:endParaRPr lang="de-DE" dirty="0"/>
          </a:p>
        </p:txBody>
      </p:sp>
      <p:pic>
        <p:nvPicPr>
          <p:cNvPr id="12" name="Picture 11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6" y="796428"/>
            <a:ext cx="585793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b="32471"/>
          <a:stretch>
            <a:fillRect/>
          </a:stretch>
        </p:blipFill>
        <p:spPr bwMode="auto">
          <a:xfrm>
            <a:off x="6614993" y="796430"/>
            <a:ext cx="515670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05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1"/>
          </p:nvPr>
        </p:nvSpPr>
        <p:spPr>
          <a:xfrm>
            <a:off x="1769636" y="5826660"/>
            <a:ext cx="8767229" cy="58060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Blechabmessungen, die außerhalb des Abmessungsprogramms liegen, sind auf Anfrage oftmals möglich.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Abmessungsprogramm für unterschiedliche Lieferzustände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33" y="748705"/>
            <a:ext cx="8460000" cy="49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2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integrierte Standort Dillingen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14</a:t>
            </a:fld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930912" y="785813"/>
            <a:ext cx="8208962" cy="5400000"/>
            <a:chOff x="468313" y="785813"/>
            <a:chExt cx="8208962" cy="5643563"/>
          </a:xfrm>
        </p:grpSpPr>
        <p:pic>
          <p:nvPicPr>
            <p:cNvPr id="8" name="Picture 27" descr="Bild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785813"/>
              <a:ext cx="8208962" cy="5643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746587" y="1550864"/>
              <a:ext cx="1078462" cy="351085"/>
            </a:xfrm>
            <a:prstGeom prst="rect">
              <a:avLst/>
            </a:prstGeom>
            <a:solidFill>
              <a:srgbClr val="E7F7F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de-DE" sz="1400"/>
                <a:t>Walzwerk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4426663" y="1363968"/>
              <a:ext cx="987878" cy="361566"/>
            </a:xfrm>
            <a:prstGeom prst="rect">
              <a:avLst/>
            </a:prstGeom>
            <a:solidFill>
              <a:srgbClr val="E7F7F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de-DE" sz="1400"/>
                <a:t>Stahlwerk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632390" y="2296701"/>
              <a:ext cx="1591203" cy="393006"/>
            </a:xfrm>
            <a:prstGeom prst="rect">
              <a:avLst/>
            </a:prstGeom>
            <a:solidFill>
              <a:srgbClr val="E7F7F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de-DE" sz="1400" dirty="0"/>
                <a:t>Gichtgaskraftwerk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2671385" y="5276559"/>
              <a:ext cx="1898845" cy="379033"/>
            </a:xfrm>
            <a:prstGeom prst="rect">
              <a:avLst/>
            </a:prstGeom>
            <a:solidFill>
              <a:srgbClr val="E7F7F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de-DE" sz="1400"/>
                <a:t>Hochöfen (ROGESA)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5706803" y="2324649"/>
              <a:ext cx="1314322" cy="394753"/>
            </a:xfrm>
            <a:prstGeom prst="rect">
              <a:avLst/>
            </a:prstGeom>
            <a:solidFill>
              <a:srgbClr val="E7F7F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de-DE" sz="1400"/>
                <a:t>Sinteranlagen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7113419" y="2838176"/>
              <a:ext cx="1396361" cy="393006"/>
            </a:xfrm>
            <a:prstGeom prst="rect">
              <a:avLst/>
            </a:prstGeom>
            <a:solidFill>
              <a:srgbClr val="E7F7F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altLang="de-DE" sz="1400"/>
                <a:t>Kokerei (ZKS)</a:t>
              </a:r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4263015" y="2422026"/>
              <a:ext cx="850291" cy="594749"/>
            </a:xfrm>
            <a:prstGeom prst="ellipse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 altLang="de-DE"/>
            </a:p>
          </p:txBody>
        </p:sp>
        <p:sp>
          <p:nvSpPr>
            <p:cNvPr id="16" name="Oval 11"/>
            <p:cNvSpPr>
              <a:spLocks noChangeArrowheads="1"/>
            </p:cNvSpPr>
            <p:nvPr/>
          </p:nvSpPr>
          <p:spPr bwMode="auto">
            <a:xfrm>
              <a:off x="3623371" y="2298449"/>
              <a:ext cx="285426" cy="331872"/>
            </a:xfrm>
            <a:prstGeom prst="ellipse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 altLang="de-DE"/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4141238" y="4595349"/>
              <a:ext cx="285425" cy="331872"/>
            </a:xfrm>
            <a:prstGeom prst="ellipse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 altLang="de-DE"/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7067273" y="3910645"/>
              <a:ext cx="285425" cy="331872"/>
            </a:xfrm>
            <a:prstGeom prst="ellipse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 altLang="de-DE"/>
            </a:p>
          </p:txBody>
        </p: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4402735" y="3505413"/>
              <a:ext cx="285426" cy="333619"/>
            </a:xfrm>
            <a:prstGeom prst="ellipse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 altLang="de-DE"/>
            </a:p>
          </p:txBody>
        </p:sp>
        <p:sp>
          <p:nvSpPr>
            <p:cNvPr id="20" name="Oval 15"/>
            <p:cNvSpPr>
              <a:spLocks noChangeArrowheads="1"/>
            </p:cNvSpPr>
            <p:nvPr/>
          </p:nvSpPr>
          <p:spPr bwMode="auto">
            <a:xfrm>
              <a:off x="3643880" y="3225942"/>
              <a:ext cx="285426" cy="333619"/>
            </a:xfrm>
            <a:prstGeom prst="ellipse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 altLang="de-DE"/>
            </a:p>
          </p:txBody>
        </p:sp>
        <p:cxnSp>
          <p:nvCxnSpPr>
            <p:cNvPr id="21" name="AutoShape 16"/>
            <p:cNvCxnSpPr>
              <a:cxnSpLocks noChangeShapeType="1"/>
              <a:stCxn id="9" idx="2"/>
              <a:endCxn id="16" idx="0"/>
            </p:cNvCxnSpPr>
            <p:nvPr/>
          </p:nvCxnSpPr>
          <p:spPr bwMode="auto">
            <a:xfrm>
              <a:off x="3286672" y="1901949"/>
              <a:ext cx="480266" cy="386020"/>
            </a:xfrm>
            <a:prstGeom prst="straightConnector1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17"/>
            <p:cNvCxnSpPr>
              <a:cxnSpLocks noChangeShapeType="1"/>
              <a:stCxn id="10" idx="2"/>
              <a:endCxn id="15" idx="0"/>
            </p:cNvCxnSpPr>
            <p:nvPr/>
          </p:nvCxnSpPr>
          <p:spPr bwMode="auto">
            <a:xfrm flipH="1">
              <a:off x="4688161" y="1725534"/>
              <a:ext cx="232441" cy="696492"/>
            </a:xfrm>
            <a:prstGeom prst="straightConnector1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18"/>
            <p:cNvCxnSpPr>
              <a:cxnSpLocks noChangeShapeType="1"/>
              <a:stCxn id="12" idx="0"/>
              <a:endCxn id="17" idx="3"/>
            </p:cNvCxnSpPr>
            <p:nvPr/>
          </p:nvCxnSpPr>
          <p:spPr bwMode="auto">
            <a:xfrm flipV="1">
              <a:off x="3621662" y="4888793"/>
              <a:ext cx="560595" cy="387766"/>
            </a:xfrm>
            <a:prstGeom prst="straightConnector1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19"/>
            <p:cNvCxnSpPr>
              <a:cxnSpLocks noChangeShapeType="1"/>
              <a:stCxn id="14" idx="2"/>
              <a:endCxn id="18" idx="7"/>
            </p:cNvCxnSpPr>
            <p:nvPr/>
          </p:nvCxnSpPr>
          <p:spPr bwMode="auto">
            <a:xfrm flipH="1">
              <a:off x="7311678" y="3231183"/>
              <a:ext cx="500776" cy="717890"/>
            </a:xfrm>
            <a:prstGeom prst="straightConnector1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20"/>
            <p:cNvCxnSpPr>
              <a:cxnSpLocks noChangeShapeType="1"/>
              <a:stCxn id="11" idx="2"/>
              <a:endCxn id="20" idx="2"/>
            </p:cNvCxnSpPr>
            <p:nvPr/>
          </p:nvCxnSpPr>
          <p:spPr bwMode="auto">
            <a:xfrm>
              <a:off x="1428845" y="2689708"/>
              <a:ext cx="2204780" cy="703917"/>
            </a:xfrm>
            <a:prstGeom prst="straightConnector1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21"/>
            <p:cNvCxnSpPr>
              <a:cxnSpLocks noChangeShapeType="1"/>
              <a:stCxn id="13" idx="2"/>
              <a:endCxn id="19" idx="6"/>
            </p:cNvCxnSpPr>
            <p:nvPr/>
          </p:nvCxnSpPr>
          <p:spPr bwMode="auto">
            <a:xfrm flipH="1">
              <a:off x="4698415" y="2719401"/>
              <a:ext cx="1666403" cy="953694"/>
            </a:xfrm>
            <a:prstGeom prst="straightConnector1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22"/>
            <p:cNvCxnSpPr>
              <a:cxnSpLocks noChangeShapeType="1"/>
              <a:stCxn id="28" idx="4"/>
              <a:endCxn id="12" idx="0"/>
            </p:cNvCxnSpPr>
            <p:nvPr/>
          </p:nvCxnSpPr>
          <p:spPr bwMode="auto">
            <a:xfrm>
              <a:off x="3570388" y="4361292"/>
              <a:ext cx="51274" cy="915267"/>
            </a:xfrm>
            <a:prstGeom prst="straightConnector1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Oval 23"/>
            <p:cNvSpPr>
              <a:spLocks noChangeArrowheads="1"/>
            </p:cNvSpPr>
            <p:nvPr/>
          </p:nvSpPr>
          <p:spPr bwMode="auto">
            <a:xfrm>
              <a:off x="3426821" y="4017194"/>
              <a:ext cx="285425" cy="333618"/>
            </a:xfrm>
            <a:prstGeom prst="ellipse">
              <a:avLst/>
            </a:prstGeom>
            <a:noFill/>
            <a:ln w="19050">
              <a:solidFill>
                <a:srgbClr val="E7F7F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/>
              <a:endParaRPr lang="en-US" altLang="de-DE"/>
            </a:p>
          </p:txBody>
        </p:sp>
      </p:grpSp>
    </p:spTree>
    <p:extLst>
      <p:ext uri="{BB962C8B-B14F-4D97-AF65-F5344CB8AC3E}">
        <p14:creationId xmlns:p14="http://schemas.microsoft.com/office/powerpoint/2010/main" val="35542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Vom Erz zum Stahl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84" y="903087"/>
            <a:ext cx="10080000" cy="52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9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Dillingen – ein integrierter Stahl-Standort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Picture 2" descr="H:\Verzeichnisse_MKTler\Reinert\folie\standardpräsentation\Standort\2016_Standortgrafik_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98" y="899100"/>
            <a:ext cx="10080000" cy="52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3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Vom Erz zum Stahl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Picture 6" descr="ErzzumStahl_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40" y="978013"/>
            <a:ext cx="10080000" cy="5130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1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Fertigungsprozess Grobblech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Picture 5" descr="Fertigungsprozess_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8" y="991214"/>
            <a:ext cx="10080000" cy="504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93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22633" y="4146898"/>
            <a:ext cx="11520000" cy="12721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Ständige Weiterentwicklung unserer Produkte nach den Bedürfnissen des </a:t>
            </a:r>
            <a:r>
              <a:rPr lang="de-DE" dirty="0" smtClean="0"/>
              <a:t>Anwenders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Laufende </a:t>
            </a:r>
            <a:r>
              <a:rPr lang="de-DE" dirty="0"/>
              <a:t>Optimierung und Weiterentwicklung unserer Anlagen und Prozesse zur Qualitäts- und </a:t>
            </a:r>
            <a:r>
              <a:rPr lang="de-DE" dirty="0" smtClean="0"/>
              <a:t>Effizienzsteigerung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Beteiligung </a:t>
            </a:r>
            <a:r>
              <a:rPr lang="de-DE" dirty="0"/>
              <a:t>in der Anwendungsforschung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Innovative Produkte – Innovative Prozesse</a:t>
            </a:r>
            <a:endParaRPr lang="de-DE" dirty="0"/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4" y="796429"/>
            <a:ext cx="5783240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76" y="796429"/>
            <a:ext cx="5466146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7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12000" y="4146898"/>
            <a:ext cx="11520000" cy="1834990"/>
          </a:xfrm>
        </p:spPr>
        <p:txBody>
          <a:bodyPr/>
          <a:lstStyle/>
          <a:p>
            <a:pPr algn="ctr"/>
            <a:r>
              <a:rPr lang="de-DE" dirty="0"/>
              <a:t>Dillinger,</a:t>
            </a:r>
          </a:p>
          <a:p>
            <a:pPr algn="ctr"/>
            <a:r>
              <a:rPr lang="de-DE" dirty="0"/>
              <a:t>der führende europäische Grobblechhersteller, will gemeinsam mit den Kunden Spitzenleistungen in Stahl verwirklichen. 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Dafür werden wir mit kompetenten und engagierten Mitarbeitern unsere Leistungsstärke an jedem Standort kontinuierlich weiterentwickeln, um qualitativ hochwertige und wirtschaftliche Grobbleche sicher und umweltschonend zu produzieren. 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 von Dillinger</a:t>
            </a:r>
            <a:endParaRPr lang="de-DE" dirty="0"/>
          </a:p>
        </p:txBody>
      </p:sp>
      <p:pic>
        <p:nvPicPr>
          <p:cNvPr id="12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6" y="799206"/>
            <a:ext cx="390365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421" y="797020"/>
            <a:ext cx="7163583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0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65165" y="3974756"/>
            <a:ext cx="11448000" cy="245195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Eigentümer:		unmittelbar und mittelbar je 50 % Dillinger und Saarstahl </a:t>
            </a:r>
            <a:r>
              <a:rPr lang="de-DE" dirty="0" smtClean="0"/>
              <a:t>AG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Batterien</a:t>
            </a:r>
            <a:r>
              <a:rPr lang="de-DE" dirty="0"/>
              <a:t>:		</a:t>
            </a:r>
            <a:r>
              <a:rPr lang="de-DE" dirty="0" smtClean="0"/>
              <a:t>2 </a:t>
            </a:r>
            <a:r>
              <a:rPr lang="de-DE" dirty="0"/>
              <a:t>(Batterie 1 mit 40 Öfen, Batterie 2 mit 50 Öfen)	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Verfahren</a:t>
            </a:r>
            <a:r>
              <a:rPr lang="de-DE" dirty="0"/>
              <a:t>:		</a:t>
            </a:r>
            <a:r>
              <a:rPr lang="de-DE" dirty="0" smtClean="0"/>
              <a:t>Saarberg-Stampf-Verfahren</a:t>
            </a:r>
            <a:r>
              <a:rPr lang="de-DE" dirty="0"/>
              <a:t>	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Kammerhöhe</a:t>
            </a:r>
            <a:r>
              <a:rPr lang="de-DE" dirty="0"/>
              <a:t>:		6,25 m	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Kammervolumen</a:t>
            </a:r>
            <a:r>
              <a:rPr lang="de-DE" dirty="0"/>
              <a:t>:	44 m³	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Produkte</a:t>
            </a:r>
            <a:r>
              <a:rPr lang="de-DE" dirty="0"/>
              <a:t>:		</a:t>
            </a:r>
            <a:r>
              <a:rPr lang="de-DE" dirty="0" smtClean="0"/>
              <a:t>Hochofen-Koks</a:t>
            </a:r>
            <a:r>
              <a:rPr lang="de-DE" dirty="0"/>
              <a:t>, </a:t>
            </a:r>
            <a:r>
              <a:rPr lang="de-DE" dirty="0" err="1"/>
              <a:t>Kokereigas</a:t>
            </a:r>
            <a:r>
              <a:rPr lang="de-DE" dirty="0"/>
              <a:t>, Teer, Benzol, Schwefel	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Kapazität</a:t>
            </a:r>
            <a:r>
              <a:rPr lang="de-DE" dirty="0"/>
              <a:t>:		</a:t>
            </a:r>
            <a:r>
              <a:rPr lang="de-DE" dirty="0" smtClean="0"/>
              <a:t>ca</a:t>
            </a:r>
            <a:r>
              <a:rPr lang="de-DE" dirty="0"/>
              <a:t>. 1,2 Mio. t Gesamt-Koks / Jahr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Zentralkokerei Saar GmbH (ZKS)</a:t>
            </a:r>
            <a:endParaRPr lang="de-DE" dirty="0"/>
          </a:p>
        </p:txBody>
      </p:sp>
      <p:pic>
        <p:nvPicPr>
          <p:cNvPr id="9" name="Picture 2" descr="H:\Bilder\BilderWerk\ZKS_kle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2" y="796431"/>
            <a:ext cx="11323588" cy="282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93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65165" y="3974756"/>
            <a:ext cx="11448000" cy="186204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Eigentümer:		</a:t>
            </a:r>
            <a:r>
              <a:rPr lang="de-DE" dirty="0" smtClean="0"/>
              <a:t>unmittelbar </a:t>
            </a:r>
            <a:r>
              <a:rPr lang="de-DE" dirty="0"/>
              <a:t>je 50 % Dillinger und Saarstahl </a:t>
            </a:r>
            <a:r>
              <a:rPr lang="de-DE" dirty="0" smtClean="0"/>
              <a:t>AG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Anzahl </a:t>
            </a:r>
            <a:r>
              <a:rPr lang="de-DE" dirty="0"/>
              <a:t>Hochöfen:	</a:t>
            </a:r>
            <a:r>
              <a:rPr lang="de-DE" dirty="0" smtClean="0"/>
              <a:t>3 </a:t>
            </a:r>
            <a:r>
              <a:rPr lang="de-DE" dirty="0"/>
              <a:t>(davon einer als </a:t>
            </a:r>
            <a:r>
              <a:rPr lang="de-DE" dirty="0" smtClean="0"/>
              <a:t>Reserve)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Gestelldurchmesser</a:t>
            </a:r>
            <a:r>
              <a:rPr lang="de-DE" dirty="0"/>
              <a:t>:	</a:t>
            </a:r>
            <a:r>
              <a:rPr lang="de-DE" dirty="0" smtClean="0"/>
              <a:t>12 </a:t>
            </a:r>
            <a:r>
              <a:rPr lang="de-DE" dirty="0"/>
              <a:t>m, 11,2 m, 8,5 </a:t>
            </a:r>
            <a:r>
              <a:rPr lang="de-DE" dirty="0" smtClean="0"/>
              <a:t>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Produkte</a:t>
            </a:r>
            <a:r>
              <a:rPr lang="de-DE" dirty="0"/>
              <a:t>:		</a:t>
            </a:r>
            <a:r>
              <a:rPr lang="de-DE" dirty="0" smtClean="0"/>
              <a:t>Roheisen</a:t>
            </a:r>
            <a:r>
              <a:rPr lang="de-DE" dirty="0"/>
              <a:t>, Stückschlacke, Schlackensand für die </a:t>
            </a:r>
            <a:r>
              <a:rPr lang="de-DE" dirty="0" smtClean="0"/>
              <a:t>Bauindustrie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Kapazität</a:t>
            </a:r>
            <a:r>
              <a:rPr lang="de-DE" dirty="0"/>
              <a:t>:		</a:t>
            </a:r>
            <a:r>
              <a:rPr lang="de-DE" dirty="0" smtClean="0"/>
              <a:t>4,6 </a:t>
            </a:r>
            <a:r>
              <a:rPr lang="de-DE" dirty="0"/>
              <a:t>Mio. t Roheisen / Jahr für die Dillinger und die </a:t>
            </a:r>
            <a:r>
              <a:rPr lang="de-DE" dirty="0" smtClean="0"/>
              <a:t>Saarstahl </a:t>
            </a:r>
            <a:r>
              <a:rPr lang="de-DE" dirty="0"/>
              <a:t>AG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ROGESA Roheisengesellschaft Saar mbH</a:t>
            </a:r>
            <a:endParaRPr lang="de-DE" dirty="0"/>
          </a:p>
        </p:txBody>
      </p:sp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5" y="796429"/>
            <a:ext cx="5470179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:\Bilder\BilderWerk\ZKSschraeg_klei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"/>
          <a:stretch/>
        </p:blipFill>
        <p:spPr bwMode="auto">
          <a:xfrm>
            <a:off x="5986188" y="796431"/>
            <a:ext cx="5783242" cy="29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8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8CAA0A0B-A490-BA44-BBBE-D285769B1D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F5F77BE6-FBA8-3842-835F-9DCC8FEC7E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="" xmlns:a16="http://schemas.microsoft.com/office/drawing/2014/main" id="{E988277D-F7A4-2342-A0CB-00E1B47F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Hochofenanlage (ROGESA)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06D5766E-D20D-9249-9F25-62C5EA16CE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1" y="1284577"/>
            <a:ext cx="4564800" cy="2015936"/>
          </a:xfrm>
        </p:spPr>
        <p:txBody>
          <a:bodyPr/>
          <a:lstStyle/>
          <a:p>
            <a:r>
              <a:rPr lang="de-DE" dirty="0"/>
              <a:t>Baujahr</a:t>
            </a:r>
          </a:p>
          <a:p>
            <a:r>
              <a:rPr lang="de-DE" dirty="0" err="1"/>
              <a:t>Gestelldurchmesser</a:t>
            </a:r>
            <a:r>
              <a:rPr lang="de-DE" dirty="0"/>
              <a:t> (m)</a:t>
            </a:r>
          </a:p>
          <a:p>
            <a:r>
              <a:rPr lang="de-DE" dirty="0" smtClean="0"/>
              <a:t>Nutzvolumen </a:t>
            </a:r>
            <a:r>
              <a:rPr lang="de-DE" dirty="0"/>
              <a:t>(m³)</a:t>
            </a:r>
          </a:p>
          <a:p>
            <a:r>
              <a:rPr lang="de-DE" dirty="0"/>
              <a:t>Gesamtvolumen (m³)</a:t>
            </a:r>
          </a:p>
          <a:p>
            <a:r>
              <a:rPr lang="de-DE" dirty="0"/>
              <a:t>Anzahl der Blasformen</a:t>
            </a:r>
          </a:p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70883B3-C0B1-AB45-B4C6-E1A132867D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HO 4</a:t>
            </a:r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E86EE027-0A7C-9F4E-8761-01AE973C22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HO 5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="" xmlns:a16="http://schemas.microsoft.com/office/drawing/2014/main" id="{DE0ED193-46E5-3741-A46C-4D4EE60B4E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HO 3*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="" xmlns:a16="http://schemas.microsoft.com/office/drawing/2014/main" id="{DE2367CC-E7E4-4842-8DD2-6BAAE0CFE1A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43838" y="1284576"/>
            <a:ext cx="1708905" cy="2015936"/>
          </a:xfrm>
        </p:spPr>
        <p:txBody>
          <a:bodyPr/>
          <a:lstStyle/>
          <a:p>
            <a:r>
              <a:rPr lang="de-DE" dirty="0"/>
              <a:t>1974</a:t>
            </a:r>
          </a:p>
          <a:p>
            <a:r>
              <a:rPr lang="de-DE" dirty="0" smtClean="0"/>
              <a:t>11,2 (seit </a:t>
            </a:r>
            <a:r>
              <a:rPr lang="de-DE" dirty="0"/>
              <a:t>2003</a:t>
            </a:r>
            <a:r>
              <a:rPr lang="de-DE" dirty="0" smtClean="0"/>
              <a:t>)</a:t>
            </a:r>
          </a:p>
          <a:p>
            <a:r>
              <a:rPr lang="de-DE" dirty="0" smtClean="0"/>
              <a:t>2.358</a:t>
            </a:r>
            <a:endParaRPr lang="de-DE" dirty="0"/>
          </a:p>
          <a:p>
            <a:r>
              <a:rPr lang="de-DE" dirty="0"/>
              <a:t>2.960</a:t>
            </a:r>
          </a:p>
          <a:p>
            <a:r>
              <a:rPr lang="de-DE" dirty="0"/>
              <a:t>30</a:t>
            </a:r>
          </a:p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="" xmlns:a16="http://schemas.microsoft.com/office/drawing/2014/main" id="{78E4BCB3-5C0B-6444-81FB-7356F3336A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3913" y="1284576"/>
            <a:ext cx="1737832" cy="2015936"/>
          </a:xfrm>
        </p:spPr>
        <p:txBody>
          <a:bodyPr/>
          <a:lstStyle/>
          <a:p>
            <a:r>
              <a:rPr lang="de-DE" dirty="0"/>
              <a:t>1985</a:t>
            </a:r>
          </a:p>
          <a:p>
            <a:r>
              <a:rPr lang="de-DE" dirty="0" smtClean="0"/>
              <a:t>12,0 (seit </a:t>
            </a:r>
            <a:r>
              <a:rPr lang="de-DE" dirty="0"/>
              <a:t>1997</a:t>
            </a:r>
            <a:r>
              <a:rPr lang="de-DE" dirty="0" smtClean="0"/>
              <a:t>)</a:t>
            </a:r>
          </a:p>
          <a:p>
            <a:r>
              <a:rPr lang="de-DE" dirty="0" smtClean="0"/>
              <a:t>2.893</a:t>
            </a:r>
            <a:endParaRPr lang="de-DE" dirty="0"/>
          </a:p>
          <a:p>
            <a:r>
              <a:rPr lang="de-DE" dirty="0"/>
              <a:t>3.644</a:t>
            </a:r>
          </a:p>
          <a:p>
            <a:r>
              <a:rPr lang="de-DE" dirty="0"/>
              <a:t>32</a:t>
            </a:r>
          </a:p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="" xmlns:a16="http://schemas.microsoft.com/office/drawing/2014/main" id="{555233EF-FED4-FD4D-B793-0129DCA130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89840" y="1284576"/>
            <a:ext cx="1714861" cy="2015936"/>
          </a:xfrm>
        </p:spPr>
        <p:txBody>
          <a:bodyPr/>
          <a:lstStyle/>
          <a:p>
            <a:r>
              <a:rPr lang="de-DE" dirty="0"/>
              <a:t>1965</a:t>
            </a:r>
          </a:p>
          <a:p>
            <a:r>
              <a:rPr lang="de-DE" dirty="0" smtClean="0"/>
              <a:t>8,5</a:t>
            </a:r>
            <a:endParaRPr lang="de-DE" dirty="0"/>
          </a:p>
          <a:p>
            <a:r>
              <a:rPr lang="de-DE" dirty="0"/>
              <a:t>1.270</a:t>
            </a:r>
          </a:p>
          <a:p>
            <a:r>
              <a:rPr lang="de-DE" dirty="0"/>
              <a:t>1.602</a:t>
            </a:r>
          </a:p>
          <a:p>
            <a:r>
              <a:rPr lang="de-DE" dirty="0"/>
              <a:t>20</a:t>
            </a:r>
          </a:p>
          <a:p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="" xmlns:a16="http://schemas.microsoft.com/office/drawing/2014/main" id="{1B62CF6D-D5AA-7C43-99F8-594594F7EC4B}"/>
              </a:ext>
            </a:extLst>
          </p:cNvPr>
          <p:cNvSpPr/>
          <p:nvPr/>
        </p:nvSpPr>
        <p:spPr>
          <a:xfrm>
            <a:off x="463827" y="6051176"/>
            <a:ext cx="29642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latin typeface="Helvetica" pitchFamily="2" charset="0"/>
              </a:rPr>
              <a:t>* HO 3 wird als Reserveofen vorgehalten</a:t>
            </a:r>
          </a:p>
        </p:txBody>
      </p:sp>
      <p:pic>
        <p:nvPicPr>
          <p:cNvPr id="17" name="Picture 3" descr="Hochoef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84" b="40532"/>
          <a:stretch>
            <a:fillRect/>
          </a:stretch>
        </p:blipFill>
        <p:spPr bwMode="auto">
          <a:xfrm>
            <a:off x="436628" y="3136488"/>
            <a:ext cx="11340000" cy="289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10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12000" y="4017288"/>
            <a:ext cx="11448000" cy="2157001"/>
          </a:xfrm>
        </p:spPr>
        <p:txBody>
          <a:bodyPr/>
          <a:lstStyle/>
          <a:p>
            <a:r>
              <a:rPr lang="de-DE" dirty="0"/>
              <a:t>					</a:t>
            </a:r>
            <a:r>
              <a:rPr lang="de-DE" b="1" dirty="0"/>
              <a:t>SA 2</a:t>
            </a:r>
            <a:r>
              <a:rPr lang="de-DE" dirty="0"/>
              <a:t>				</a:t>
            </a:r>
            <a:r>
              <a:rPr lang="de-DE" b="1" dirty="0"/>
              <a:t>SA 3</a:t>
            </a:r>
            <a:r>
              <a:rPr lang="de-DE" dirty="0"/>
              <a:t>	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Baujahr:				1960				</a:t>
            </a:r>
            <a:r>
              <a:rPr lang="de-DE" dirty="0" smtClean="0"/>
              <a:t>1981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Bauart</a:t>
            </a:r>
            <a:r>
              <a:rPr lang="de-DE" dirty="0"/>
              <a:t>:				Bandsinteranlagen </a:t>
            </a:r>
            <a:r>
              <a:rPr lang="de-DE" dirty="0" err="1"/>
              <a:t>Lurgi</a:t>
            </a:r>
            <a:r>
              <a:rPr lang="de-DE" dirty="0"/>
              <a:t>		Bandsinteranlagen </a:t>
            </a:r>
            <a:r>
              <a:rPr lang="de-DE" dirty="0" err="1" smtClean="0"/>
              <a:t>Lurgi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Bandlänge </a:t>
            </a:r>
            <a:r>
              <a:rPr lang="de-DE" dirty="0"/>
              <a:t>(m):			</a:t>
            </a:r>
            <a:r>
              <a:rPr lang="de-DE" dirty="0" smtClean="0"/>
              <a:t>	60</a:t>
            </a:r>
            <a:r>
              <a:rPr lang="de-DE" dirty="0"/>
              <a:t>				</a:t>
            </a:r>
            <a:r>
              <a:rPr lang="de-DE" dirty="0" smtClean="0"/>
              <a:t>86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Bandbreite </a:t>
            </a:r>
            <a:r>
              <a:rPr lang="de-DE" dirty="0"/>
              <a:t>(m):			</a:t>
            </a:r>
            <a:r>
              <a:rPr lang="de-DE" dirty="0" smtClean="0"/>
              <a:t>	3</a:t>
            </a:r>
            <a:r>
              <a:rPr lang="de-DE" dirty="0"/>
              <a:t>				</a:t>
            </a:r>
            <a:r>
              <a:rPr lang="de-DE" dirty="0" smtClean="0"/>
              <a:t>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Produktion </a:t>
            </a:r>
            <a:r>
              <a:rPr lang="de-DE" dirty="0"/>
              <a:t>(</a:t>
            </a:r>
            <a:r>
              <a:rPr lang="de-DE" dirty="0" err="1"/>
              <a:t>kt</a:t>
            </a:r>
            <a:r>
              <a:rPr lang="de-DE" dirty="0"/>
              <a:t>/a):		</a:t>
            </a:r>
            <a:r>
              <a:rPr lang="de-DE" dirty="0" smtClean="0"/>
              <a:t>	1.800</a:t>
            </a:r>
            <a:r>
              <a:rPr lang="de-DE" dirty="0"/>
              <a:t>				</a:t>
            </a:r>
            <a:r>
              <a:rPr lang="de-DE" dirty="0" smtClean="0"/>
              <a:t>3.000</a:t>
            </a:r>
            <a:endParaRPr lang="de-DE" dirty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Sinteranlagen (ROGESA)</a:t>
            </a:r>
            <a:endParaRPr lang="de-DE" dirty="0"/>
          </a:p>
        </p:txBody>
      </p:sp>
      <p:pic>
        <p:nvPicPr>
          <p:cNvPr id="9" name="Picture 3" descr="Sinteranl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1" b="45541"/>
          <a:stretch>
            <a:fillRect/>
          </a:stretch>
        </p:blipFill>
        <p:spPr bwMode="auto">
          <a:xfrm>
            <a:off x="434826" y="786702"/>
            <a:ext cx="11340000" cy="28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74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24" descr="Ein Bild, das Gras, draußen, Zug, Spur enthält.&#10;&#10;Automatisch generierte Beschreibung">
            <a:extLst>
              <a:ext uri="{FF2B5EF4-FFF2-40B4-BE49-F238E27FC236}">
                <a16:creationId xmlns="" xmlns:a16="http://schemas.microsoft.com/office/drawing/2014/main" id="{DE00B90D-4BAB-B849-B1C5-5FD3C77D228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405" r="2405"/>
          <a:stretch/>
        </p:blipFill>
        <p:spPr/>
      </p:pic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846AD230-8316-C44A-A99A-D16F4D94EC8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798EA333-83E7-8B4C-A06F-D0C034062ED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="" xmlns:a16="http://schemas.microsoft.com/office/drawing/2014/main" id="{61FFC424-F0DC-D746-829D-FA8CEEF0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Stahlwerk</a:t>
            </a:r>
          </a:p>
        </p:txBody>
      </p:sp>
      <p:pic>
        <p:nvPicPr>
          <p:cNvPr id="15" name="Bildplatzhalter 14" descr="Ein Bild, das Gebäude, Tür, sitzend, dunkel enthält.&#10;&#10;Automatisch generierte Beschreibung">
            <a:extLst>
              <a:ext uri="{FF2B5EF4-FFF2-40B4-BE49-F238E27FC236}">
                <a16:creationId xmlns="" xmlns:a16="http://schemas.microsoft.com/office/drawing/2014/main" id="{7016418A-9A36-964F-B435-38069DB2DDE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t="20260" b="20260"/>
          <a:stretch/>
        </p:blipFill>
        <p:spPr/>
      </p:pic>
      <p:pic>
        <p:nvPicPr>
          <p:cNvPr id="17" name="Bildplatzhalter 16" descr="Ein Bild, das Fabrik, Gebäude, drinnen, Mann enthält.&#10;&#10;Automatisch generierte Beschreibung">
            <a:extLst>
              <a:ext uri="{FF2B5EF4-FFF2-40B4-BE49-F238E27FC236}">
                <a16:creationId xmlns="" xmlns:a16="http://schemas.microsoft.com/office/drawing/2014/main" id="{E8DC436C-BC59-9744-B4E5-42FA23B5837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16896" r="16896"/>
          <a:stretch/>
        </p:blipFill>
        <p:spPr/>
      </p:pic>
      <p:pic>
        <p:nvPicPr>
          <p:cNvPr id="19" name="Bildplatzhalter 18" descr="Ein Bild, das Gebäude, drinnen, sitzend, Fahrrad enthält.&#10;&#10;Automatisch generierte Beschreibung">
            <a:extLst>
              <a:ext uri="{FF2B5EF4-FFF2-40B4-BE49-F238E27FC236}">
                <a16:creationId xmlns="" xmlns:a16="http://schemas.microsoft.com/office/drawing/2014/main" id="{09781E10-C9B5-5B40-95E6-F36A14106C5A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t="3215" b="3215"/>
          <a:stretch/>
        </p:blipFill>
        <p:spPr/>
      </p:pic>
      <p:sp>
        <p:nvSpPr>
          <p:cNvPr id="10" name="Textplatzhalter 9">
            <a:extLst>
              <a:ext uri="{FF2B5EF4-FFF2-40B4-BE49-F238E27FC236}">
                <a16:creationId xmlns="" xmlns:a16="http://schemas.microsoft.com/office/drawing/2014/main" id="{C60533D6-6221-BB48-A626-26126B10C4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Zusammensetzung des Stahlwerks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="" xmlns:a16="http://schemas.microsoft.com/office/drawing/2014/main" id="{397401C7-5CCB-1145-ADD2-D4797D1BEB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Roheisenentschwefelungsanlage mit </a:t>
            </a:r>
            <a:r>
              <a:rPr lang="de-DE" dirty="0" err="1"/>
              <a:t>Abschlackstand</a:t>
            </a:r>
            <a:endParaRPr lang="de-DE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2 Sauerstoffaufblaskonverter je 190 t mit Ar/ N2-Bodenspülung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Sekundärmetallurgie: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de-DE" dirty="0" err="1"/>
              <a:t>Pfannenbodenspülen</a:t>
            </a:r>
            <a:r>
              <a:rPr lang="de-DE" dirty="0"/>
              <a:t> (1-3 </a:t>
            </a:r>
            <a:r>
              <a:rPr lang="de-DE" dirty="0" err="1"/>
              <a:t>Spülsteine</a:t>
            </a:r>
            <a:r>
              <a:rPr lang="de-DE" dirty="0"/>
              <a:t>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de-DE" dirty="0" err="1"/>
              <a:t>Lanzenspülen</a:t>
            </a:r>
            <a:endParaRPr lang="de-DE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dirty="0"/>
              <a:t>Vakuumbehandlung / Pfannenstandentgasung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4 Stranggießanlagen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Blockguss (bis 60 t Blockgewicht)</a:t>
            </a:r>
          </a:p>
          <a:p>
            <a:pPr marL="285750" indent="-285750">
              <a:buFont typeface="Wingdings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72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12000" y="3700312"/>
            <a:ext cx="5520000" cy="2746906"/>
          </a:xfrm>
        </p:spPr>
        <p:txBody>
          <a:bodyPr/>
          <a:lstStyle/>
          <a:p>
            <a:r>
              <a:rPr lang="de-DE" b="1" dirty="0"/>
              <a:t>Konverter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Anzahl:	2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Typ: 	</a:t>
            </a:r>
            <a:r>
              <a:rPr lang="de-DE" dirty="0" smtClean="0"/>
              <a:t>	Aufblaskonverter </a:t>
            </a:r>
            <a:r>
              <a:rPr lang="de-DE" dirty="0"/>
              <a:t>mit Ar/N2- 			Bodenspülung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Fassungsvermögen</a:t>
            </a:r>
            <a:r>
              <a:rPr lang="de-DE" dirty="0"/>
              <a:t>:    je 190 t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Behandlungszeit:  </a:t>
            </a:r>
            <a:r>
              <a:rPr lang="de-DE" dirty="0" smtClean="0"/>
              <a:t>       ca</a:t>
            </a:r>
            <a:r>
              <a:rPr lang="de-DE" dirty="0"/>
              <a:t>. 35 min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Konverter und Vakuumanlagen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6133982" y="3700312"/>
            <a:ext cx="5651617" cy="2451953"/>
          </a:xfrm>
        </p:spPr>
        <p:txBody>
          <a:bodyPr/>
          <a:lstStyle/>
          <a:p>
            <a:r>
              <a:rPr lang="de-DE" b="1" dirty="0"/>
              <a:t>Vakuumanlagen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Anzahl: </a:t>
            </a:r>
            <a:r>
              <a:rPr lang="de-DE" dirty="0" smtClean="0"/>
              <a:t>	4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Typ:	</a:t>
            </a:r>
            <a:r>
              <a:rPr lang="de-DE" dirty="0" smtClean="0"/>
              <a:t>	Pfannenstandentgasung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Funktion:	Einstellen tiefster S-, N-, </a:t>
            </a:r>
            <a:r>
              <a:rPr lang="de-DE" dirty="0" smtClean="0"/>
              <a:t>H-</a:t>
            </a:r>
            <a:r>
              <a:rPr lang="de-DE" dirty="0"/>
              <a:t>, </a:t>
            </a:r>
            <a:r>
              <a:rPr lang="de-DE" dirty="0" smtClean="0"/>
              <a:t>O-Gehalte</a:t>
            </a:r>
            <a:r>
              <a:rPr lang="de-DE" dirty="0"/>
              <a:t>, 		</a:t>
            </a:r>
            <a:r>
              <a:rPr lang="de-DE" dirty="0" smtClean="0"/>
              <a:t>Einschlussmodifikation</a:t>
            </a:r>
            <a:r>
              <a:rPr lang="de-DE" dirty="0"/>
              <a:t>,			</a:t>
            </a:r>
            <a:r>
              <a:rPr lang="de-DE" dirty="0" smtClean="0"/>
              <a:t>Feinlegieren </a:t>
            </a:r>
            <a:r>
              <a:rPr lang="de-DE" dirty="0"/>
              <a:t>des Stahls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Behandlungszeit:	ca</a:t>
            </a:r>
            <a:r>
              <a:rPr lang="de-DE" dirty="0"/>
              <a:t>. 60 min</a:t>
            </a:r>
          </a:p>
          <a:p>
            <a:endParaRPr lang="de-DE" dirty="0"/>
          </a:p>
        </p:txBody>
      </p:sp>
      <p:pic>
        <p:nvPicPr>
          <p:cNvPr id="12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7" y="796429"/>
            <a:ext cx="674877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476" y="796429"/>
            <a:ext cx="4391853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1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Stranggießanlagen und Blockguss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/>
          </p:nvPr>
        </p:nvSpPr>
        <p:spPr>
          <a:xfrm>
            <a:off x="6228003" y="879293"/>
            <a:ext cx="5531997" cy="36842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/>
              <a:t>Stranggießanlagen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Drei 2-Strang-Senkrechtabbiegeanlagen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Eine 2-Strang-Vertikal-Stranggießanlage CC6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Brammendicken:	bis 600 mm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Brammenbreite:	bis 2.200 mm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b="1" dirty="0"/>
              <a:t>Blockguss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Bruttogewicht bis 60 t</a:t>
            </a:r>
          </a:p>
          <a:p>
            <a:endParaRPr lang="de-DE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6"/>
          <a:stretch/>
        </p:blipFill>
        <p:spPr bwMode="auto">
          <a:xfrm>
            <a:off x="434826" y="726777"/>
            <a:ext cx="4755172" cy="55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01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sz="1400" dirty="0"/>
              <a:t>3 </a:t>
            </a:r>
            <a:r>
              <a:rPr lang="de-DE" sz="1400" dirty="0" err="1"/>
              <a:t>Stoßöfen</a:t>
            </a:r>
            <a:r>
              <a:rPr lang="de-DE" sz="1400" dirty="0"/>
              <a:t> + 3 Herdwagenöfen</a:t>
            </a:r>
          </a:p>
          <a:p>
            <a:r>
              <a:rPr lang="de-DE" sz="1400" dirty="0"/>
              <a:t>5,5 m Quarto: Vorgerüst</a:t>
            </a:r>
          </a:p>
          <a:p>
            <a:r>
              <a:rPr lang="de-DE" sz="1400" dirty="0"/>
              <a:t>4,8 m Quarto: Fertiggerüst</a:t>
            </a:r>
          </a:p>
          <a:p>
            <a:r>
              <a:rPr lang="de-DE" sz="1400" dirty="0"/>
              <a:t>Grobblechabmessungen:	</a:t>
            </a:r>
          </a:p>
          <a:p>
            <a:pPr lvl="1"/>
            <a:r>
              <a:rPr lang="de-DE" sz="1400" dirty="0"/>
              <a:t>6 - 450 mm Dicke</a:t>
            </a:r>
          </a:p>
          <a:p>
            <a:pPr lvl="1"/>
            <a:r>
              <a:rPr lang="de-DE" sz="1400" dirty="0"/>
              <a:t>bis 5.200 mm Breite</a:t>
            </a:r>
          </a:p>
          <a:p>
            <a:r>
              <a:rPr lang="de-DE" sz="1400" dirty="0"/>
              <a:t>MULPIC-Kühlstrecke</a:t>
            </a:r>
          </a:p>
          <a:p>
            <a:r>
              <a:rPr lang="de-DE" sz="1400" dirty="0"/>
              <a:t>Brennschneid- und Scherenlinie</a:t>
            </a:r>
          </a:p>
          <a:p>
            <a:r>
              <a:rPr lang="de-DE" sz="1400" dirty="0"/>
              <a:t>Automatische Ultraschallprüfanlage</a:t>
            </a:r>
          </a:p>
          <a:p>
            <a:r>
              <a:rPr lang="de-DE" sz="1400" dirty="0"/>
              <a:t>Wärmebehandlungsöfen</a:t>
            </a:r>
          </a:p>
          <a:p>
            <a:r>
              <a:rPr lang="de-DE" sz="1400" dirty="0"/>
              <a:t>Wasservergütungsanlage</a:t>
            </a:r>
          </a:p>
          <a:p>
            <a:r>
              <a:rPr lang="de-DE" sz="1400" dirty="0"/>
              <a:t>Strahl- und Konservierungsanlagen</a:t>
            </a:r>
          </a:p>
          <a:p>
            <a:r>
              <a:rPr lang="de-DE" sz="1400" dirty="0"/>
              <a:t>Lieferzustände:</a:t>
            </a:r>
          </a:p>
          <a:p>
            <a:pPr lvl="1"/>
            <a:r>
              <a:rPr lang="de-DE" sz="1400" dirty="0"/>
              <a:t>TM, normalisierend gewalzt,</a:t>
            </a:r>
          </a:p>
          <a:p>
            <a:pPr lvl="1"/>
            <a:r>
              <a:rPr lang="de-DE" sz="1400" dirty="0"/>
              <a:t>normalgeglüht, angelassen,</a:t>
            </a:r>
          </a:p>
          <a:p>
            <a:pPr lvl="1"/>
            <a:r>
              <a:rPr lang="de-DE" sz="1400" dirty="0"/>
              <a:t>wasservergütet</a:t>
            </a:r>
          </a:p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sz="1400" dirty="0"/>
              <a:t>3 </a:t>
            </a:r>
            <a:r>
              <a:rPr lang="de-DE" sz="1400" dirty="0" err="1"/>
              <a:t>Stoßöfen</a:t>
            </a:r>
            <a:endParaRPr lang="de-DE" sz="1400" dirty="0"/>
          </a:p>
          <a:p>
            <a:r>
              <a:rPr lang="de-DE" sz="1400" dirty="0"/>
              <a:t>4,3 m Quarto: Vorgerüst</a:t>
            </a:r>
          </a:p>
          <a:p>
            <a:r>
              <a:rPr lang="de-DE" sz="1400" dirty="0"/>
              <a:t>5,0 m Quarto: Fertiggerüst</a:t>
            </a:r>
          </a:p>
          <a:p>
            <a:r>
              <a:rPr lang="de-DE" sz="1400" dirty="0"/>
              <a:t>Grobblechabmessungen:</a:t>
            </a:r>
          </a:p>
          <a:p>
            <a:pPr lvl="1"/>
            <a:r>
              <a:rPr lang="de-DE" sz="1400" dirty="0"/>
              <a:t>6 – 180 mm Dicke</a:t>
            </a:r>
          </a:p>
          <a:p>
            <a:pPr lvl="1"/>
            <a:r>
              <a:rPr lang="de-DE" sz="1400" dirty="0"/>
              <a:t>bis 4.700 mm Breite</a:t>
            </a:r>
          </a:p>
          <a:p>
            <a:r>
              <a:rPr lang="de-DE" sz="1400" dirty="0"/>
              <a:t>ACC-Kühlstrecke</a:t>
            </a:r>
          </a:p>
          <a:p>
            <a:r>
              <a:rPr lang="de-DE" sz="1400" dirty="0"/>
              <a:t>Brennschneid- und Scherenlinie</a:t>
            </a:r>
          </a:p>
          <a:p>
            <a:r>
              <a:rPr lang="de-DE" sz="1400" dirty="0"/>
              <a:t>Automatische Ultraschallprüfanlage</a:t>
            </a:r>
          </a:p>
          <a:p>
            <a:r>
              <a:rPr lang="de-DE" sz="1400" dirty="0"/>
              <a:t>Wärmebehandlungsöfen</a:t>
            </a:r>
          </a:p>
          <a:p>
            <a:endParaRPr lang="de-DE" sz="1400" dirty="0"/>
          </a:p>
          <a:p>
            <a:r>
              <a:rPr lang="de-DE" sz="1400" dirty="0"/>
              <a:t>Strahl- und Konservierungsanlage</a:t>
            </a:r>
          </a:p>
          <a:p>
            <a:r>
              <a:rPr lang="de-DE" sz="1400" dirty="0"/>
              <a:t>Lieferzustände:</a:t>
            </a:r>
          </a:p>
          <a:p>
            <a:pPr lvl="1"/>
            <a:r>
              <a:rPr lang="de-DE" sz="1400" dirty="0"/>
              <a:t>TM, normalisierend gewalzt,</a:t>
            </a:r>
          </a:p>
          <a:p>
            <a:pPr lvl="1"/>
            <a:r>
              <a:rPr lang="de-DE" sz="1400" dirty="0"/>
              <a:t>normalgeglüht, angelassen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Dillingen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Dünkirchen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Walzwerke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smtClean="0"/>
              <a:t>Präsentation Dillinger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0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22633" y="3902339"/>
            <a:ext cx="11520000" cy="156709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Öfen:			</a:t>
            </a:r>
            <a:r>
              <a:rPr lang="de-DE" dirty="0" smtClean="0"/>
              <a:t>3 </a:t>
            </a:r>
            <a:r>
              <a:rPr lang="de-DE" dirty="0" err="1"/>
              <a:t>Stoßöfen</a:t>
            </a:r>
            <a:r>
              <a:rPr lang="de-DE" dirty="0"/>
              <a:t> und 3 Herdwagenöfen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Vorgerüst:		</a:t>
            </a:r>
            <a:r>
              <a:rPr lang="de-DE" dirty="0" smtClean="0"/>
              <a:t>5,5 </a:t>
            </a:r>
            <a:r>
              <a:rPr lang="de-DE" dirty="0"/>
              <a:t>m Ballenbreite mit 108 MN max. Walzkraft </a:t>
            </a:r>
            <a:r>
              <a:rPr lang="de-DE" dirty="0" smtClean="0"/>
              <a:t>und</a:t>
            </a:r>
            <a:r>
              <a:rPr lang="de-DE" dirty="0"/>
              <a:t>	2 x 4.500 </a:t>
            </a:r>
            <a:r>
              <a:rPr lang="de-DE" dirty="0" err="1"/>
              <a:t>kNm</a:t>
            </a:r>
            <a:r>
              <a:rPr lang="de-DE" dirty="0"/>
              <a:t> Drehmoment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Fertiggerüst:		4,8 m Ballenbreite mit 90 MN max. Walzkraft und </a:t>
            </a:r>
            <a:r>
              <a:rPr lang="de-DE" dirty="0" smtClean="0"/>
              <a:t>2 </a:t>
            </a:r>
            <a:r>
              <a:rPr lang="de-DE" dirty="0"/>
              <a:t>x 3.200 </a:t>
            </a:r>
            <a:r>
              <a:rPr lang="de-DE" dirty="0" err="1"/>
              <a:t>kNm</a:t>
            </a:r>
            <a:r>
              <a:rPr lang="de-DE" dirty="0"/>
              <a:t> Drehmoment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ACC-Kühlstrecke:	Typ </a:t>
            </a:r>
            <a:r>
              <a:rPr lang="de-DE" dirty="0" err="1"/>
              <a:t>Mulpic</a:t>
            </a:r>
            <a:r>
              <a:rPr lang="de-DE" dirty="0"/>
              <a:t>, 30 x 4,7 m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Walzwerk Dillingen</a:t>
            </a:r>
            <a:endParaRPr lang="de-DE" dirty="0"/>
          </a:p>
        </p:txBody>
      </p:sp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6" y="796430"/>
            <a:ext cx="5470181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55" y="796429"/>
            <a:ext cx="5783238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97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12000" y="3700312"/>
            <a:ext cx="5520000" cy="2746906"/>
          </a:xfrm>
        </p:spPr>
        <p:txBody>
          <a:bodyPr/>
          <a:lstStyle/>
          <a:p>
            <a:r>
              <a:rPr lang="de-DE" b="1" dirty="0" err="1"/>
              <a:t>Adjustage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Kühl- und </a:t>
            </a:r>
            <a:r>
              <a:rPr lang="de-DE" dirty="0" smtClean="0"/>
              <a:t>Inspektionsbetten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Automatische Ultraschallprüfung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Kaltrichtmaschinen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Scheren- </a:t>
            </a:r>
            <a:r>
              <a:rPr lang="de-DE" dirty="0"/>
              <a:t>und </a:t>
            </a:r>
            <a:r>
              <a:rPr lang="de-DE" dirty="0" smtClean="0"/>
              <a:t>Brennschneidanlage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Wärmebehandlungsöfen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Vergüterei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Strahl- </a:t>
            </a:r>
            <a:r>
              <a:rPr lang="de-DE" dirty="0"/>
              <a:t>und Beschichtungsanlage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Adjustage</a:t>
            </a:r>
            <a:r>
              <a:rPr lang="de-DE" dirty="0" smtClean="0"/>
              <a:t> und Verladebetrieb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6133983" y="3700312"/>
            <a:ext cx="5520000" cy="3004925"/>
          </a:xfrm>
        </p:spPr>
        <p:txBody>
          <a:bodyPr/>
          <a:lstStyle/>
          <a:p>
            <a:r>
              <a:rPr lang="de-DE" b="1" dirty="0"/>
              <a:t>Verladebetrieb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per Bahn, Lkw oder Schiff (</a:t>
            </a:r>
            <a:r>
              <a:rPr lang="de-DE" dirty="0" smtClean="0"/>
              <a:t>Werkshafen)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Grobblech </a:t>
            </a:r>
            <a:r>
              <a:rPr lang="de-DE" dirty="0"/>
              <a:t>in Dimensionen </a:t>
            </a:r>
            <a:r>
              <a:rPr lang="de-DE" dirty="0" smtClean="0"/>
              <a:t>von: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6 mm </a:t>
            </a:r>
            <a:r>
              <a:rPr lang="de-DE" dirty="0"/>
              <a:t>- 450 mm </a:t>
            </a:r>
            <a:r>
              <a:rPr lang="de-DE" dirty="0" smtClean="0"/>
              <a:t>Dicke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bis </a:t>
            </a:r>
            <a:r>
              <a:rPr lang="de-DE" dirty="0"/>
              <a:t>5.200 mm </a:t>
            </a:r>
            <a:r>
              <a:rPr lang="de-DE" dirty="0" smtClean="0"/>
              <a:t>Breite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bis </a:t>
            </a:r>
            <a:r>
              <a:rPr lang="de-DE" dirty="0"/>
              <a:t>36 m </a:t>
            </a:r>
            <a:r>
              <a:rPr lang="de-DE" dirty="0" smtClean="0"/>
              <a:t>Länge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bis </a:t>
            </a:r>
            <a:r>
              <a:rPr lang="de-DE" dirty="0"/>
              <a:t>42 t Stückgewicht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Kapazität: ca. 1,6 Mio. t / Jahr</a:t>
            </a:r>
          </a:p>
          <a:p>
            <a:endParaRPr lang="de-D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6" y="796429"/>
            <a:ext cx="55596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00" y="796430"/>
            <a:ext cx="558300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86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12000" y="3700312"/>
            <a:ext cx="5520000" cy="2746906"/>
          </a:xfrm>
        </p:spPr>
        <p:txBody>
          <a:bodyPr/>
          <a:lstStyle/>
          <a:p>
            <a:r>
              <a:rPr lang="de-DE" sz="1200" dirty="0" smtClean="0"/>
              <a:t>1685   Vom </a:t>
            </a:r>
            <a:r>
              <a:rPr lang="de-DE" sz="1200" dirty="0"/>
              <a:t>Marquis de </a:t>
            </a:r>
            <a:r>
              <a:rPr lang="de-DE" sz="1200" dirty="0" err="1"/>
              <a:t>Lenoncourt</a:t>
            </a:r>
            <a:r>
              <a:rPr lang="de-DE" sz="1200" dirty="0"/>
              <a:t> im Auftrag von </a:t>
            </a:r>
            <a:r>
              <a:rPr lang="de-DE" sz="1200" dirty="0" smtClean="0"/>
              <a:t>Ludwig </a:t>
            </a:r>
            <a:r>
              <a:rPr lang="de-DE" sz="1200" dirty="0"/>
              <a:t>XIV. gegründet</a:t>
            </a:r>
          </a:p>
          <a:p>
            <a:r>
              <a:rPr lang="de-DE" sz="1200" dirty="0" smtClean="0"/>
              <a:t>1804   Das </a:t>
            </a:r>
            <a:r>
              <a:rPr lang="de-DE" sz="1200" dirty="0"/>
              <a:t>erste gewalzte Blech in Dillingen</a:t>
            </a:r>
          </a:p>
          <a:p>
            <a:r>
              <a:rPr lang="de-DE" sz="1200" dirty="0" smtClean="0"/>
              <a:t>1809   Die </a:t>
            </a:r>
            <a:r>
              <a:rPr lang="de-DE" sz="1200" dirty="0"/>
              <a:t>erste Aktiengesellschaft in Deutschland</a:t>
            </a:r>
          </a:p>
          <a:p>
            <a:r>
              <a:rPr lang="de-DE" sz="1200" dirty="0" smtClean="0"/>
              <a:t>1835   Die </a:t>
            </a:r>
            <a:r>
              <a:rPr lang="de-DE" sz="1200" dirty="0"/>
              <a:t>„Dillinger Blechlehre“</a:t>
            </a:r>
          </a:p>
          <a:p>
            <a:r>
              <a:rPr lang="de-DE" sz="1200" dirty="0" smtClean="0"/>
              <a:t>1948   Die </a:t>
            </a:r>
            <a:r>
              <a:rPr lang="de-DE" sz="1200" dirty="0"/>
              <a:t>Dillinger Hütte ist Mitbegründer der SOLLAC</a:t>
            </a:r>
          </a:p>
          <a:p>
            <a:r>
              <a:rPr lang="de-DE" sz="1200" dirty="0" smtClean="0"/>
              <a:t>1961   Die </a:t>
            </a:r>
            <a:r>
              <a:rPr lang="de-DE" sz="1200" dirty="0"/>
              <a:t>erste Brammenstranggussanlage der Welt </a:t>
            </a:r>
            <a:r>
              <a:rPr lang="de-DE" sz="1200" dirty="0" smtClean="0"/>
              <a:t>geht in Betrieb</a:t>
            </a:r>
          </a:p>
          <a:p>
            <a:r>
              <a:rPr lang="de-DE" sz="1200" dirty="0" smtClean="0"/>
              <a:t>1981   Gründung </a:t>
            </a:r>
            <a:r>
              <a:rPr lang="de-DE" sz="1200" dirty="0"/>
              <a:t>der ROGESA und ZKS</a:t>
            </a:r>
          </a:p>
          <a:p>
            <a:r>
              <a:rPr lang="de-DE" sz="1200" dirty="0" smtClean="0"/>
              <a:t>1985   Inbetriebnahme </a:t>
            </a:r>
            <a:r>
              <a:rPr lang="de-DE" sz="1200" dirty="0"/>
              <a:t>einer 5,5 m </a:t>
            </a:r>
            <a:r>
              <a:rPr lang="de-DE" sz="1200" dirty="0" err="1"/>
              <a:t>Quartostraße</a:t>
            </a:r>
            <a:endParaRPr lang="de-DE" sz="1200" dirty="0"/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Historie von Dillinger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2"/>
          </p:nvPr>
        </p:nvSpPr>
        <p:spPr>
          <a:xfrm>
            <a:off x="6133982" y="3700312"/>
            <a:ext cx="5753217" cy="3041858"/>
          </a:xfrm>
        </p:spPr>
        <p:txBody>
          <a:bodyPr/>
          <a:lstStyle/>
          <a:p>
            <a:r>
              <a:rPr lang="de-DE" sz="1200" dirty="0" smtClean="0"/>
              <a:t>1991   Gründung </a:t>
            </a:r>
            <a:r>
              <a:rPr lang="de-DE" sz="1200" dirty="0"/>
              <a:t>von </a:t>
            </a:r>
            <a:r>
              <a:rPr lang="de-DE" sz="1200" dirty="0" err="1"/>
              <a:t>Europipe</a:t>
            </a:r>
            <a:r>
              <a:rPr lang="de-DE" sz="1200" dirty="0"/>
              <a:t>, gemeinsam mit </a:t>
            </a:r>
            <a:r>
              <a:rPr lang="de-DE" sz="1200" dirty="0" smtClean="0"/>
              <a:t>Mannesmann </a:t>
            </a:r>
            <a:r>
              <a:rPr lang="de-DE" sz="1200" dirty="0"/>
              <a:t>und </a:t>
            </a:r>
            <a:r>
              <a:rPr lang="de-DE" sz="1200" dirty="0" smtClean="0"/>
              <a:t>GTS Industries</a:t>
            </a:r>
            <a:r>
              <a:rPr lang="de-DE" sz="1200" dirty="0"/>
              <a:t>.</a:t>
            </a:r>
          </a:p>
          <a:p>
            <a:r>
              <a:rPr lang="de-DE" sz="1200" dirty="0" smtClean="0"/>
              <a:t>1992   Einbindung </a:t>
            </a:r>
            <a:r>
              <a:rPr lang="de-DE" sz="1200" dirty="0"/>
              <a:t>des Grobblechwalzwerkes </a:t>
            </a:r>
            <a:r>
              <a:rPr lang="de-DE" sz="1200" dirty="0" smtClean="0"/>
              <a:t>GTS </a:t>
            </a:r>
            <a:r>
              <a:rPr lang="de-DE" sz="1200" dirty="0"/>
              <a:t>Industries.</a:t>
            </a:r>
          </a:p>
          <a:p>
            <a:r>
              <a:rPr lang="de-DE" sz="1200" dirty="0" smtClean="0"/>
              <a:t>1998   Erste </a:t>
            </a:r>
            <a:r>
              <a:rPr lang="de-DE" sz="1200" dirty="0"/>
              <a:t>Stranggussanlage der Welt mit </a:t>
            </a:r>
            <a:r>
              <a:rPr lang="de-DE" sz="1200" dirty="0" smtClean="0"/>
              <a:t>400 </a:t>
            </a:r>
            <a:r>
              <a:rPr lang="de-DE" sz="1200" dirty="0"/>
              <a:t>mm Brammendicke </a:t>
            </a:r>
            <a:br>
              <a:rPr lang="de-DE" sz="1200" dirty="0"/>
            </a:br>
            <a:r>
              <a:rPr lang="de-DE" sz="1200" dirty="0" smtClean="0"/>
              <a:t>           und </a:t>
            </a:r>
            <a:r>
              <a:rPr lang="de-DE" sz="1200" dirty="0"/>
              <a:t>Soft-</a:t>
            </a:r>
            <a:r>
              <a:rPr lang="de-DE" sz="1200" dirty="0" err="1"/>
              <a:t>Reduction</a:t>
            </a:r>
            <a:endParaRPr lang="de-DE" sz="1200" dirty="0"/>
          </a:p>
          <a:p>
            <a:r>
              <a:rPr lang="de-DE" sz="1200" dirty="0" smtClean="0"/>
              <a:t>2010   Die </a:t>
            </a:r>
            <a:r>
              <a:rPr lang="de-DE" sz="1200" dirty="0"/>
              <a:t>dickste Bramme der Welt: 450 mm!</a:t>
            </a:r>
          </a:p>
          <a:p>
            <a:r>
              <a:rPr lang="de-DE" sz="1200" dirty="0" smtClean="0"/>
              <a:t>2014   GTS </a:t>
            </a:r>
            <a:r>
              <a:rPr lang="de-DE" sz="1200" dirty="0"/>
              <a:t>Industries wird Dillinger France</a:t>
            </a:r>
          </a:p>
          <a:p>
            <a:r>
              <a:rPr lang="de-DE" sz="1200" dirty="0" smtClean="0"/>
              <a:t>2014   Gründung </a:t>
            </a:r>
            <a:r>
              <a:rPr lang="de-DE" sz="1200" dirty="0"/>
              <a:t>von Steelwind </a:t>
            </a:r>
            <a:r>
              <a:rPr lang="de-DE" sz="1200" dirty="0" smtClean="0"/>
              <a:t>Nordenham Inbetriebnahme </a:t>
            </a:r>
            <a:r>
              <a:rPr lang="de-DE" sz="1200" dirty="0"/>
              <a:t>der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200" dirty="0" smtClean="0"/>
              <a:t>           Vertikal-Stranggießanlage </a:t>
            </a:r>
            <a:r>
              <a:rPr lang="de-DE" sz="1200" dirty="0"/>
              <a:t>CC6</a:t>
            </a:r>
          </a:p>
          <a:p>
            <a:r>
              <a:rPr lang="de-DE" sz="1200" dirty="0" smtClean="0"/>
              <a:t>2017   Die </a:t>
            </a:r>
            <a:r>
              <a:rPr lang="de-DE" sz="1200" dirty="0"/>
              <a:t>dickste Bramme der Welt: 600 mm!</a:t>
            </a:r>
          </a:p>
          <a:p>
            <a:endParaRPr lang="de-DE" dirty="0"/>
          </a:p>
        </p:txBody>
      </p:sp>
      <p:pic>
        <p:nvPicPr>
          <p:cNvPr id="12" name="Picture 5" descr="Neues Bi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32" y="791667"/>
            <a:ext cx="3570868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Neues Bild (1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-226" r="324" b="226"/>
          <a:stretch/>
        </p:blipFill>
        <p:spPr bwMode="auto">
          <a:xfrm>
            <a:off x="4283357" y="791649"/>
            <a:ext cx="748727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09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22633" y="3902339"/>
            <a:ext cx="11520000" cy="18349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Vorgerüst mit 4,3 m Ballenbreite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Fertiggerüst mit 5,0 m Ballenbreite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ACC-Kühlstrecke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Adjustage</a:t>
            </a:r>
            <a:r>
              <a:rPr lang="de-DE" dirty="0"/>
              <a:t> und Wärmebehandlungslinie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Grobbleche bis 180 mm Dicke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Kapazität: ca. 0,8 Mio. t / </a:t>
            </a:r>
            <a:r>
              <a:rPr lang="de-DE" dirty="0" smtClean="0"/>
              <a:t>Jahr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Walzwerk in Dünkirchen (Dillinger France)</a:t>
            </a:r>
            <a:endParaRPr lang="de-DE" dirty="0"/>
          </a:p>
        </p:txBody>
      </p:sp>
      <p:pic>
        <p:nvPicPr>
          <p:cNvPr id="9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5" y="796429"/>
            <a:ext cx="5524275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62" y="796431"/>
            <a:ext cx="5625546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86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22633" y="3902339"/>
            <a:ext cx="11520000" cy="215700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Umfangreiche </a:t>
            </a:r>
            <a:r>
              <a:rPr lang="de-DE" dirty="0" err="1"/>
              <a:t>Anarbeitungsleistungen</a:t>
            </a:r>
            <a:r>
              <a:rPr lang="de-DE" dirty="0"/>
              <a:t> im Werk Dillingen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Gruppeneigenes Netz von Brennschneidbetrieben und Händlern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Weltweiter Vertrieb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Technische Beratungsleistungen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Auf Kundenwünsche zugeschnittene Stahlentwicklungen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Internet-Service-Plattform: </a:t>
            </a:r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www.dillinger.de/eservice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Kunden-App E-Connect: </a:t>
            </a:r>
            <a:r>
              <a:rPr lang="de-DE" dirty="0" smtClean="0">
                <a:hlinkClick r:id="rId3"/>
              </a:rPr>
              <a:t>www.dillinger.de/econnect</a:t>
            </a: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Service – Das Mehr an unserem Grobblech</a:t>
            </a:r>
            <a:endParaRPr lang="de-D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7" y="796431"/>
            <a:ext cx="5603104" cy="29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28" y="796432"/>
            <a:ext cx="5644190" cy="29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48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E-Service auf www.dillinger.de/eservice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/>
          </p:nvPr>
        </p:nvSpPr>
        <p:spPr>
          <a:xfrm>
            <a:off x="6228003" y="879293"/>
            <a:ext cx="5531997" cy="36317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Alle wichtigen Informationen zum aktuellen Status Ihrer </a:t>
            </a:r>
            <a:r>
              <a:rPr lang="de-DE" dirty="0" smtClean="0"/>
              <a:t>Bestellungen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Direkter </a:t>
            </a:r>
            <a:r>
              <a:rPr lang="de-DE" dirty="0"/>
              <a:t>Zugriff auf alle auftragsrelevanten </a:t>
            </a:r>
            <a:r>
              <a:rPr lang="de-DE" dirty="0" smtClean="0"/>
              <a:t>Dokumente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Umfangreiche </a:t>
            </a:r>
            <a:r>
              <a:rPr lang="de-DE" dirty="0"/>
              <a:t>Lieferhistorie, grafisch oder tabellarisch </a:t>
            </a:r>
            <a:r>
              <a:rPr lang="de-DE" dirty="0" smtClean="0"/>
              <a:t>darstellbar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Hilfe </a:t>
            </a:r>
            <a:r>
              <a:rPr lang="de-DE" dirty="0"/>
              <a:t>bei der Auswahl des geeigneten Stahls mit dem </a:t>
            </a:r>
            <a:r>
              <a:rPr lang="de-DE" dirty="0" smtClean="0"/>
              <a:t>Produktfinder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Schnelle </a:t>
            </a:r>
            <a:r>
              <a:rPr lang="de-DE" dirty="0"/>
              <a:t>und effiziente Prüfung der </a:t>
            </a:r>
            <a:r>
              <a:rPr lang="de-DE" dirty="0" smtClean="0"/>
              <a:t>Machbarkeit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Nützliche </a:t>
            </a:r>
            <a:r>
              <a:rPr lang="de-DE" dirty="0"/>
              <a:t>Tools zur Unterstützung bei der </a:t>
            </a:r>
            <a:r>
              <a:rPr lang="de-DE" dirty="0" smtClean="0"/>
              <a:t>Fertigung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Stahlsortenvergleich </a:t>
            </a:r>
            <a:r>
              <a:rPr lang="de-DE" dirty="0"/>
              <a:t>ehemals gültiger mit den aktuellen Normen</a:t>
            </a:r>
          </a:p>
          <a:p>
            <a:endParaRPr lang="de-DE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6" t="9833" r="23666" b="14584"/>
          <a:stretch/>
        </p:blipFill>
        <p:spPr bwMode="auto">
          <a:xfrm>
            <a:off x="432498" y="1028155"/>
            <a:ext cx="5718207" cy="4248000"/>
          </a:xfrm>
          <a:prstGeom prst="rect">
            <a:avLst/>
          </a:prstGeom>
          <a:noFill/>
          <a:ln w="6350">
            <a:solidFill>
              <a:srgbClr val="EC670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 descr="G:\Mafos\Gerart\internet\projekte\app\screenshots\flyer\Dateien_KDV\rueckseite\QR-Code_eserv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817" y="4151452"/>
            <a:ext cx="1962150" cy="18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2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E-Connect auf www.dillinger.de/econnect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/>
          </p:nvPr>
        </p:nvSpPr>
        <p:spPr>
          <a:xfrm>
            <a:off x="6228003" y="879293"/>
            <a:ext cx="5703285" cy="392671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Automatischer Barcode-Scan zur sicheren Identifizierung des vorliegenden Dillinger Grobblechs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Alle Zeugnisinformationen und Prüfergebnisse bezogen auf das einzelne Blech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Übersichtliche Darstellung der chemischen Analyse und Möglichkeit, die Werte direkt in die bekannten Kalkulationstools zu übertragen und dadurch wertvolle Daten zu ermitteln, wie z. B. die optimale Vorwärmtemperatur beim Brennschneiden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Kein Download notwendig, funktioniert in </a:t>
            </a:r>
            <a:r>
              <a:rPr lang="de-DE" dirty="0" smtClean="0"/>
              <a:t>allen Browsern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Einfacher Zugang für jeden Kunden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über </a:t>
            </a:r>
            <a:r>
              <a:rPr lang="de-DE" dirty="0"/>
              <a:t>das Registrierungs-formular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im E-Service-Bereich</a:t>
            </a:r>
            <a:endParaRPr lang="de-DE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2583" r="23750" b="12750"/>
          <a:stretch/>
        </p:blipFill>
        <p:spPr bwMode="auto">
          <a:xfrm>
            <a:off x="435875" y="1033580"/>
            <a:ext cx="5803071" cy="4248000"/>
          </a:xfrm>
          <a:prstGeom prst="rect">
            <a:avLst/>
          </a:prstGeom>
          <a:noFill/>
          <a:ln w="6350">
            <a:solidFill>
              <a:srgbClr val="EC670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3" descr="G:\Mafos\Gerart\internet\projekte\app\screenshots\flyer\Dateien_KDV\rueckseite\QR-Code_econnec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9"/>
          <a:stretch/>
        </p:blipFill>
        <p:spPr bwMode="auto">
          <a:xfrm>
            <a:off x="9595156" y="4477120"/>
            <a:ext cx="2175145" cy="182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6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="" xmlns:a16="http://schemas.microsoft.com/office/drawing/2014/main" id="{96EF7B6C-BCA8-DE4A-9824-91ACEF0F32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Vielen Dank </a:t>
            </a:r>
            <a:r>
              <a:rPr lang="de-DE" dirty="0" err="1"/>
              <a:t>für</a:t>
            </a:r>
            <a:endParaRPr lang="de-DE" dirty="0"/>
          </a:p>
          <a:p>
            <a:r>
              <a:rPr lang="de-DE" dirty="0"/>
              <a:t>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95060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wichtigsten Beteiligungen (vereinfacht)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Picture 2" descr="G:\Mafos\Gerart\internet\rubriken\unternehmen\unternehmensstruktur\2021\Beteiligungen DH 2021.jpg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598" y="702246"/>
            <a:ext cx="6984704" cy="550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2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Dillinger weltweit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79" name="Picture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63" y="1261797"/>
            <a:ext cx="5970587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Oval 40"/>
          <p:cNvSpPr>
            <a:spLocks noChangeArrowheads="1"/>
          </p:cNvSpPr>
          <p:nvPr/>
        </p:nvSpPr>
        <p:spPr bwMode="auto">
          <a:xfrm>
            <a:off x="4139713" y="3684322"/>
            <a:ext cx="138112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81" name="Oval 41"/>
          <p:cNvSpPr>
            <a:spLocks noChangeArrowheads="1"/>
          </p:cNvSpPr>
          <p:nvPr/>
        </p:nvSpPr>
        <p:spPr bwMode="auto">
          <a:xfrm>
            <a:off x="7255975" y="2825485"/>
            <a:ext cx="106363" cy="85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82" name="Oval 42"/>
          <p:cNvSpPr>
            <a:spLocks noChangeArrowheads="1"/>
          </p:cNvSpPr>
          <p:nvPr/>
        </p:nvSpPr>
        <p:spPr bwMode="auto">
          <a:xfrm>
            <a:off x="3934925" y="3333485"/>
            <a:ext cx="104775" cy="841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83" name="Oval 43"/>
          <p:cNvSpPr>
            <a:spLocks noChangeArrowheads="1"/>
          </p:cNvSpPr>
          <p:nvPr/>
        </p:nvSpPr>
        <p:spPr bwMode="auto">
          <a:xfrm>
            <a:off x="4800113" y="2758810"/>
            <a:ext cx="107950" cy="85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84" name="Oval 44"/>
          <p:cNvSpPr>
            <a:spLocks noChangeArrowheads="1"/>
          </p:cNvSpPr>
          <p:nvPr/>
        </p:nvSpPr>
        <p:spPr bwMode="auto">
          <a:xfrm>
            <a:off x="4674700" y="2506397"/>
            <a:ext cx="106363" cy="841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85" name="Oval 45"/>
          <p:cNvSpPr>
            <a:spLocks noChangeArrowheads="1"/>
          </p:cNvSpPr>
          <p:nvPr/>
        </p:nvSpPr>
        <p:spPr bwMode="auto">
          <a:xfrm>
            <a:off x="3585675" y="3677972"/>
            <a:ext cx="104775" cy="85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86" name="Oval 46"/>
          <p:cNvSpPr>
            <a:spLocks noChangeArrowheads="1"/>
          </p:cNvSpPr>
          <p:nvPr/>
        </p:nvSpPr>
        <p:spPr bwMode="auto">
          <a:xfrm>
            <a:off x="2598250" y="4306622"/>
            <a:ext cx="104775" cy="85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87" name="Oval 47"/>
          <p:cNvSpPr>
            <a:spLocks noChangeArrowheads="1"/>
          </p:cNvSpPr>
          <p:nvPr/>
        </p:nvSpPr>
        <p:spPr bwMode="auto">
          <a:xfrm>
            <a:off x="4274650" y="4011347"/>
            <a:ext cx="103188" cy="825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88" name="Oval 49"/>
          <p:cNvSpPr>
            <a:spLocks noChangeArrowheads="1"/>
          </p:cNvSpPr>
          <p:nvPr/>
        </p:nvSpPr>
        <p:spPr bwMode="auto">
          <a:xfrm>
            <a:off x="4082563" y="3398572"/>
            <a:ext cx="103187" cy="84138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89" name="Oval 51"/>
          <p:cNvSpPr>
            <a:spLocks noChangeArrowheads="1"/>
          </p:cNvSpPr>
          <p:nvPr/>
        </p:nvSpPr>
        <p:spPr bwMode="auto">
          <a:xfrm>
            <a:off x="3228488" y="3752585"/>
            <a:ext cx="103187" cy="87312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90" name="Text Box 53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4782650" y="3333485"/>
            <a:ext cx="1916113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altLang="de-DE" sz="1200" b="1" dirty="0">
                <a:solidFill>
                  <a:srgbClr val="FFFF00"/>
                </a:solidFill>
              </a:rPr>
              <a:t>Dünkirchen (Dillinger France)</a:t>
            </a:r>
          </a:p>
        </p:txBody>
      </p:sp>
      <p:sp>
        <p:nvSpPr>
          <p:cNvPr id="91" name="Oval 54"/>
          <p:cNvSpPr>
            <a:spLocks noChangeArrowheads="1"/>
          </p:cNvSpPr>
          <p:nvPr/>
        </p:nvSpPr>
        <p:spPr bwMode="auto">
          <a:xfrm>
            <a:off x="4290525" y="3649397"/>
            <a:ext cx="103188" cy="84138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92" name="Text Box 5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4763600" y="3892285"/>
            <a:ext cx="1476375" cy="17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altLang="de-DE" sz="1200" b="1" dirty="0">
                <a:solidFill>
                  <a:srgbClr val="FFFF00"/>
                </a:solidFill>
              </a:rPr>
              <a:t>Dillingen (</a:t>
            </a:r>
            <a:r>
              <a:rPr lang="de-DE" altLang="de-DE" sz="1200" b="1" dirty="0" smtClean="0">
                <a:solidFill>
                  <a:srgbClr val="FFFF00"/>
                </a:solidFill>
              </a:rPr>
              <a:t>Dillinger)</a:t>
            </a:r>
            <a:endParaRPr lang="de-DE" altLang="de-DE" sz="1200" b="1" dirty="0">
              <a:solidFill>
                <a:srgbClr val="FFFF00"/>
              </a:solidFill>
            </a:endParaRPr>
          </a:p>
        </p:txBody>
      </p:sp>
      <p:sp>
        <p:nvSpPr>
          <p:cNvPr id="93" name="Oval 56"/>
          <p:cNvSpPr>
            <a:spLocks noChangeArrowheads="1"/>
          </p:cNvSpPr>
          <p:nvPr/>
        </p:nvSpPr>
        <p:spPr bwMode="auto">
          <a:xfrm>
            <a:off x="4015888" y="3266810"/>
            <a:ext cx="104775" cy="85725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94" name="Text Box 57"/>
          <p:cNvSpPr txBox="1">
            <a:spLocks noChangeArrowheads="1"/>
          </p:cNvSpPr>
          <p:nvPr/>
        </p:nvSpPr>
        <p:spPr bwMode="auto">
          <a:xfrm>
            <a:off x="3488838" y="5348022"/>
            <a:ext cx="2439987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</a:pPr>
            <a:r>
              <a:rPr lang="de-DE" altLang="de-DE" sz="1400" dirty="0" err="1"/>
              <a:t>SSC‘s</a:t>
            </a:r>
            <a:endParaRPr lang="de-DE" altLang="de-DE" sz="1400" dirty="0"/>
          </a:p>
          <a:p>
            <a:pPr>
              <a:lnSpc>
                <a:spcPct val="105000"/>
              </a:lnSpc>
            </a:pPr>
            <a:r>
              <a:rPr lang="de-DE" altLang="de-DE" sz="1400" dirty="0" err="1"/>
              <a:t>Europipe</a:t>
            </a:r>
            <a:endParaRPr lang="de-DE" altLang="de-DE" sz="1400" dirty="0"/>
          </a:p>
          <a:p>
            <a:pPr>
              <a:lnSpc>
                <a:spcPct val="105000"/>
              </a:lnSpc>
            </a:pPr>
            <a:r>
              <a:rPr lang="de-DE" altLang="de-DE" sz="1400" dirty="0"/>
              <a:t>Vertriebsgesellschaften</a:t>
            </a:r>
          </a:p>
        </p:txBody>
      </p:sp>
      <p:sp>
        <p:nvSpPr>
          <p:cNvPr id="95" name="Oval 58"/>
          <p:cNvSpPr>
            <a:spLocks noChangeArrowheads="1"/>
          </p:cNvSpPr>
          <p:nvPr/>
        </p:nvSpPr>
        <p:spPr bwMode="auto">
          <a:xfrm>
            <a:off x="3339613" y="5457560"/>
            <a:ext cx="95250" cy="85725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96" name="Oval 59"/>
          <p:cNvSpPr>
            <a:spLocks noChangeArrowheads="1"/>
          </p:cNvSpPr>
          <p:nvPr/>
        </p:nvSpPr>
        <p:spPr bwMode="auto">
          <a:xfrm>
            <a:off x="3339613" y="5873485"/>
            <a:ext cx="95250" cy="85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97" name="Oval 60"/>
          <p:cNvSpPr>
            <a:spLocks noChangeArrowheads="1"/>
          </p:cNvSpPr>
          <p:nvPr/>
        </p:nvSpPr>
        <p:spPr bwMode="auto">
          <a:xfrm>
            <a:off x="3493600" y="3222360"/>
            <a:ext cx="104775" cy="85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98" name="Oval 61"/>
          <p:cNvSpPr>
            <a:spLocks noChangeArrowheads="1"/>
          </p:cNvSpPr>
          <p:nvPr/>
        </p:nvSpPr>
        <p:spPr bwMode="auto">
          <a:xfrm>
            <a:off x="3955563" y="3590660"/>
            <a:ext cx="139700" cy="1143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cxnSp>
        <p:nvCxnSpPr>
          <p:cNvPr id="99" name="AutoShape 73"/>
          <p:cNvCxnSpPr>
            <a:cxnSpLocks noChangeShapeType="1"/>
            <a:stCxn id="103" idx="6"/>
          </p:cNvCxnSpPr>
          <p:nvPr/>
        </p:nvCxnSpPr>
        <p:spPr bwMode="auto">
          <a:xfrm flipV="1">
            <a:off x="3799988" y="3439847"/>
            <a:ext cx="687387" cy="22225"/>
          </a:xfrm>
          <a:prstGeom prst="straightConnector1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AutoShape 74"/>
          <p:cNvCxnSpPr>
            <a:cxnSpLocks noChangeShapeType="1"/>
            <a:stCxn id="98" idx="4"/>
          </p:cNvCxnSpPr>
          <p:nvPr/>
        </p:nvCxnSpPr>
        <p:spPr bwMode="auto">
          <a:xfrm>
            <a:off x="4027000" y="3704960"/>
            <a:ext cx="460375" cy="261937"/>
          </a:xfrm>
          <a:prstGeom prst="straightConnector1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1" name="Oval 75"/>
          <p:cNvSpPr>
            <a:spLocks noChangeArrowheads="1"/>
          </p:cNvSpPr>
          <p:nvPr/>
        </p:nvSpPr>
        <p:spPr bwMode="auto">
          <a:xfrm>
            <a:off x="3339613" y="5659172"/>
            <a:ext cx="95250" cy="84138"/>
          </a:xfrm>
          <a:prstGeom prst="ellipse">
            <a:avLst/>
          </a:prstGeom>
          <a:solidFill>
            <a:srgbClr val="FF9933"/>
          </a:solidFill>
          <a:ln w="9525">
            <a:solidFill>
              <a:srgbClr val="FF9933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102" name="Oval 76"/>
          <p:cNvSpPr>
            <a:spLocks noChangeArrowheads="1"/>
          </p:cNvSpPr>
          <p:nvPr/>
        </p:nvSpPr>
        <p:spPr bwMode="auto">
          <a:xfrm>
            <a:off x="4173050" y="3430322"/>
            <a:ext cx="104775" cy="84138"/>
          </a:xfrm>
          <a:prstGeom prst="ellipse">
            <a:avLst/>
          </a:prstGeom>
          <a:solidFill>
            <a:srgbClr val="FF9933"/>
          </a:solidFill>
          <a:ln w="9525">
            <a:solidFill>
              <a:srgbClr val="FF9933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103" name="Oval 50"/>
          <p:cNvSpPr>
            <a:spLocks noChangeArrowheads="1"/>
          </p:cNvSpPr>
          <p:nvPr/>
        </p:nvSpPr>
        <p:spPr bwMode="auto">
          <a:xfrm>
            <a:off x="3660288" y="3404922"/>
            <a:ext cx="139700" cy="1143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104" name="Oval 82"/>
          <p:cNvSpPr>
            <a:spLocks noChangeArrowheads="1"/>
          </p:cNvSpPr>
          <p:nvPr/>
        </p:nvSpPr>
        <p:spPr bwMode="auto">
          <a:xfrm>
            <a:off x="4954100" y="3750997"/>
            <a:ext cx="103188" cy="841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105" name="Oval 84"/>
          <p:cNvSpPr>
            <a:spLocks noChangeArrowheads="1"/>
          </p:cNvSpPr>
          <p:nvPr/>
        </p:nvSpPr>
        <p:spPr bwMode="auto">
          <a:xfrm>
            <a:off x="3779350" y="3585897"/>
            <a:ext cx="103188" cy="85725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106" name="Text Box 89"/>
          <p:cNvSpPr txBox="1">
            <a:spLocks noChangeArrowheads="1"/>
          </p:cNvSpPr>
          <p:nvPr/>
        </p:nvSpPr>
        <p:spPr bwMode="auto">
          <a:xfrm>
            <a:off x="1871175" y="1936485"/>
            <a:ext cx="1065213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altLang="de-DE" sz="1200"/>
              <a:t>USA, Kanada</a:t>
            </a:r>
          </a:p>
        </p:txBody>
      </p:sp>
      <p:sp>
        <p:nvSpPr>
          <p:cNvPr id="107" name="Oval 90"/>
          <p:cNvSpPr>
            <a:spLocks noChangeArrowheads="1"/>
          </p:cNvSpPr>
          <p:nvPr/>
        </p:nvSpPr>
        <p:spPr bwMode="auto">
          <a:xfrm>
            <a:off x="1963250" y="2303197"/>
            <a:ext cx="103188" cy="841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108" name="Line 91"/>
          <p:cNvSpPr>
            <a:spLocks noChangeShapeType="1"/>
          </p:cNvSpPr>
          <p:nvPr/>
        </p:nvSpPr>
        <p:spPr bwMode="auto">
          <a:xfrm>
            <a:off x="1975950" y="2212710"/>
            <a:ext cx="484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9" name="Oval 92"/>
          <p:cNvSpPr>
            <a:spLocks noChangeArrowheads="1"/>
          </p:cNvSpPr>
          <p:nvPr/>
        </p:nvSpPr>
        <p:spPr bwMode="auto">
          <a:xfrm>
            <a:off x="2112475" y="2303197"/>
            <a:ext cx="104775" cy="84138"/>
          </a:xfrm>
          <a:prstGeom prst="ellipse">
            <a:avLst/>
          </a:prstGeom>
          <a:solidFill>
            <a:srgbClr val="FF9933"/>
          </a:solidFill>
          <a:ln w="9525">
            <a:solidFill>
              <a:srgbClr val="FF9933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110" name="Oval 93"/>
          <p:cNvSpPr>
            <a:spLocks noChangeArrowheads="1"/>
          </p:cNvSpPr>
          <p:nvPr/>
        </p:nvSpPr>
        <p:spPr bwMode="auto">
          <a:xfrm>
            <a:off x="7098813" y="5340085"/>
            <a:ext cx="103187" cy="841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111" name="Oval 94"/>
          <p:cNvSpPr>
            <a:spLocks noChangeArrowheads="1"/>
          </p:cNvSpPr>
          <p:nvPr/>
        </p:nvSpPr>
        <p:spPr bwMode="auto">
          <a:xfrm>
            <a:off x="7254388" y="5348022"/>
            <a:ext cx="104775" cy="84138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sp>
        <p:nvSpPr>
          <p:cNvPr id="112" name="Line 95"/>
          <p:cNvSpPr>
            <a:spLocks noChangeShapeType="1"/>
          </p:cNvSpPr>
          <p:nvPr/>
        </p:nvSpPr>
        <p:spPr bwMode="auto">
          <a:xfrm>
            <a:off x="7076588" y="5113072"/>
            <a:ext cx="131762" cy="198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3" name="Text Box 96"/>
          <p:cNvSpPr txBox="1">
            <a:spLocks noChangeArrowheads="1"/>
          </p:cNvSpPr>
          <p:nvPr/>
        </p:nvSpPr>
        <p:spPr bwMode="auto">
          <a:xfrm>
            <a:off x="6598750" y="5249597"/>
            <a:ext cx="60166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altLang="de-DE" sz="1200" dirty="0"/>
              <a:t>Dubai</a:t>
            </a:r>
          </a:p>
          <a:p>
            <a:r>
              <a:rPr lang="de-DE" altLang="de-DE" sz="1200" dirty="0"/>
              <a:t>Indien</a:t>
            </a:r>
          </a:p>
          <a:p>
            <a:r>
              <a:rPr lang="de-DE" altLang="de-DE" sz="1200" dirty="0"/>
              <a:t>China</a:t>
            </a:r>
          </a:p>
        </p:txBody>
      </p:sp>
      <p:sp>
        <p:nvSpPr>
          <p:cNvPr id="114" name="Oval 97"/>
          <p:cNvSpPr>
            <a:spLocks noChangeArrowheads="1"/>
          </p:cNvSpPr>
          <p:nvPr/>
        </p:nvSpPr>
        <p:spPr bwMode="auto">
          <a:xfrm>
            <a:off x="7254388" y="5490897"/>
            <a:ext cx="104775" cy="84138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  <p:pic>
        <p:nvPicPr>
          <p:cNvPr id="115" name="Picture 4" descr="BlechTor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3" t="16638" r="33276" b="8319"/>
          <a:stretch>
            <a:fillRect/>
          </a:stretch>
        </p:blipFill>
        <p:spPr bwMode="auto">
          <a:xfrm>
            <a:off x="7894151" y="1253859"/>
            <a:ext cx="2362752" cy="432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6" name="Oval 41"/>
          <p:cNvSpPr>
            <a:spLocks noChangeArrowheads="1"/>
          </p:cNvSpPr>
          <p:nvPr/>
        </p:nvSpPr>
        <p:spPr bwMode="auto">
          <a:xfrm>
            <a:off x="7105163" y="5711560"/>
            <a:ext cx="106362" cy="85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690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23084AC2-B063-EA48-BD63-B80DF175EB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b="1" dirty="0"/>
              <a:t>Produktion (</a:t>
            </a:r>
            <a:r>
              <a:rPr lang="de-DE" b="1" dirty="0" err="1"/>
              <a:t>kt</a:t>
            </a:r>
            <a:r>
              <a:rPr lang="de-DE" b="1" dirty="0"/>
              <a:t>) </a:t>
            </a:r>
          </a:p>
          <a:p>
            <a:r>
              <a:rPr lang="de-DE" dirty="0"/>
              <a:t>Rohstahlproduktion</a:t>
            </a:r>
          </a:p>
          <a:p>
            <a:r>
              <a:rPr lang="de-DE" dirty="0"/>
              <a:t>Grobblechproduktion gesamt</a:t>
            </a:r>
          </a:p>
          <a:p>
            <a:r>
              <a:rPr lang="de-DE" dirty="0"/>
              <a:t>in Dillingen</a:t>
            </a:r>
          </a:p>
          <a:p>
            <a:r>
              <a:rPr lang="de-DE" dirty="0"/>
              <a:t>in Dünkirchen (Dillinger France)</a:t>
            </a:r>
          </a:p>
          <a:p>
            <a:endParaRPr lang="de-DE" dirty="0"/>
          </a:p>
          <a:p>
            <a:r>
              <a:rPr lang="de-DE" b="1" dirty="0"/>
              <a:t>Belegschaft (ohne Auszubildende)</a:t>
            </a:r>
          </a:p>
          <a:p>
            <a:r>
              <a:rPr lang="de-DE" dirty="0"/>
              <a:t>in Dillingen</a:t>
            </a:r>
          </a:p>
          <a:p>
            <a:r>
              <a:rPr lang="de-DE" dirty="0"/>
              <a:t>in Dünkirchen (Dillinger France)</a:t>
            </a:r>
          </a:p>
          <a:p>
            <a:r>
              <a:rPr lang="de-DE" dirty="0"/>
              <a:t>in der Gruppe gesamt</a:t>
            </a:r>
          </a:p>
          <a:p>
            <a:endParaRPr lang="de-DE" dirty="0"/>
          </a:p>
          <a:p>
            <a:r>
              <a:rPr lang="de-DE" b="1" dirty="0"/>
              <a:t>Finanzkennzahlen (Mio. €)</a:t>
            </a:r>
          </a:p>
          <a:p>
            <a:r>
              <a:rPr lang="de-DE" dirty="0"/>
              <a:t>Umsatzerlöse Dillinger Gruppe</a:t>
            </a:r>
          </a:p>
          <a:p>
            <a:r>
              <a:rPr lang="de-DE" dirty="0"/>
              <a:t>EBITDA Dillinger Gruppe</a:t>
            </a:r>
          </a:p>
          <a:p>
            <a:r>
              <a:rPr lang="de-DE" dirty="0"/>
              <a:t>EBIT Dillinger Gruppe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EA1FB1D4-A43D-B140-98FE-A2F0A7E3E0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2018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27861413-11CE-F048-9636-B2A81F4EEC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 smtClean="0"/>
              <a:t>2019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C0FCAC9A-1185-9A43-AF47-66B243C6FB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smtClean="0"/>
              <a:t>2020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5C752A2E-7DAD-F341-A7FA-AFBFBB6D7A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7479" y="1443601"/>
            <a:ext cx="1296000" cy="4580741"/>
          </a:xfrm>
        </p:spPr>
        <p:txBody>
          <a:bodyPr/>
          <a:lstStyle/>
          <a:p>
            <a:r>
              <a:rPr lang="de-DE" dirty="0"/>
              <a:t>2.334</a:t>
            </a:r>
          </a:p>
          <a:p>
            <a:r>
              <a:rPr lang="de-DE" dirty="0"/>
              <a:t>1.910</a:t>
            </a:r>
          </a:p>
          <a:p>
            <a:r>
              <a:rPr lang="de-DE" dirty="0"/>
              <a:t>1.248</a:t>
            </a:r>
          </a:p>
          <a:p>
            <a:r>
              <a:rPr lang="de-DE" dirty="0"/>
              <a:t>662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4.919</a:t>
            </a:r>
          </a:p>
          <a:p>
            <a:r>
              <a:rPr lang="de-DE" dirty="0"/>
              <a:t>538</a:t>
            </a:r>
          </a:p>
          <a:p>
            <a:r>
              <a:rPr lang="de-DE" dirty="0"/>
              <a:t>7.310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2.202</a:t>
            </a:r>
          </a:p>
          <a:p>
            <a:r>
              <a:rPr lang="de-DE" dirty="0"/>
              <a:t>178</a:t>
            </a:r>
          </a:p>
          <a:p>
            <a:r>
              <a:rPr lang="de-DE" dirty="0" smtClean="0"/>
              <a:t>55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FFC30F97-F9C5-8244-BA4F-68591F9C09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6401" y="1443601"/>
            <a:ext cx="1296000" cy="4547270"/>
          </a:xfrm>
        </p:spPr>
        <p:txBody>
          <a:bodyPr/>
          <a:lstStyle/>
          <a:p>
            <a:r>
              <a:rPr lang="de-DE" dirty="0"/>
              <a:t>2.238</a:t>
            </a:r>
          </a:p>
          <a:p>
            <a:r>
              <a:rPr lang="de-DE" dirty="0"/>
              <a:t>1.847</a:t>
            </a:r>
          </a:p>
          <a:p>
            <a:r>
              <a:rPr lang="de-DE" dirty="0"/>
              <a:t>1.291</a:t>
            </a:r>
          </a:p>
          <a:p>
            <a:r>
              <a:rPr lang="de-DE" dirty="0"/>
              <a:t>556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4.871</a:t>
            </a:r>
          </a:p>
          <a:p>
            <a:r>
              <a:rPr lang="de-DE" dirty="0"/>
              <a:t>541</a:t>
            </a:r>
          </a:p>
          <a:p>
            <a:r>
              <a:rPr lang="de-DE" dirty="0"/>
              <a:t>7.296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2.087</a:t>
            </a:r>
          </a:p>
          <a:p>
            <a:r>
              <a:rPr lang="de-DE" dirty="0"/>
              <a:t>-27</a:t>
            </a:r>
          </a:p>
          <a:p>
            <a:r>
              <a:rPr lang="de-DE" dirty="0"/>
              <a:t>-</a:t>
            </a:r>
            <a:r>
              <a:rPr lang="de-DE" dirty="0" smtClean="0"/>
              <a:t>151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="" xmlns:a16="http://schemas.microsoft.com/office/drawing/2014/main" id="{6B3B443A-B2CD-6E48-AA90-83F23543E0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29277" y="1443601"/>
            <a:ext cx="1296000" cy="4547270"/>
          </a:xfrm>
        </p:spPr>
        <p:txBody>
          <a:bodyPr/>
          <a:lstStyle/>
          <a:p>
            <a:r>
              <a:rPr lang="de-DE" dirty="0"/>
              <a:t>1.816</a:t>
            </a:r>
          </a:p>
          <a:p>
            <a:r>
              <a:rPr lang="de-DE" dirty="0"/>
              <a:t>1.406</a:t>
            </a:r>
          </a:p>
          <a:p>
            <a:r>
              <a:rPr lang="de-DE" dirty="0"/>
              <a:t>1.000</a:t>
            </a:r>
          </a:p>
          <a:p>
            <a:r>
              <a:rPr lang="de-DE" dirty="0"/>
              <a:t>406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3.925</a:t>
            </a:r>
          </a:p>
          <a:p>
            <a:r>
              <a:rPr lang="de-DE" dirty="0" smtClean="0"/>
              <a:t>520</a:t>
            </a:r>
            <a:endParaRPr lang="de-DE" dirty="0"/>
          </a:p>
          <a:p>
            <a:r>
              <a:rPr lang="de-DE" dirty="0"/>
              <a:t>6.196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1.645</a:t>
            </a:r>
          </a:p>
          <a:p>
            <a:r>
              <a:rPr lang="de-DE" dirty="0" smtClean="0"/>
              <a:t>-114</a:t>
            </a:r>
            <a:endParaRPr lang="de-DE" dirty="0"/>
          </a:p>
          <a:p>
            <a:r>
              <a:rPr lang="de-DE" smtClean="0"/>
              <a:t>-238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="" xmlns:a16="http://schemas.microsoft.com/office/drawing/2014/main" id="{FA3A59C6-0287-7A46-845E-55F17588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Kennzahlen Dillinger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="" xmlns:a16="http://schemas.microsoft.com/office/drawing/2014/main" id="{9335E912-39EE-5842-89EE-1C73847849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="" xmlns:a16="http://schemas.microsoft.com/office/drawing/2014/main" id="{D06A0FB5-867C-5445-BBD7-7318E4FD1A7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107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3266" y="3884372"/>
            <a:ext cx="11520000" cy="260327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Arbeitssicherheit als gleichrangiges </a:t>
            </a:r>
            <a:r>
              <a:rPr lang="de-DE" dirty="0" smtClean="0"/>
              <a:t>Unternehmensziel neben </a:t>
            </a:r>
            <a:r>
              <a:rPr lang="de-DE" dirty="0"/>
              <a:t>Wirtschaftlichkeit,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Produktivität </a:t>
            </a:r>
            <a:r>
              <a:rPr lang="de-DE" dirty="0"/>
              <a:t>und </a:t>
            </a:r>
            <a:r>
              <a:rPr lang="de-DE" dirty="0" smtClean="0"/>
              <a:t>Qualität; zertifiziert </a:t>
            </a:r>
            <a:r>
              <a:rPr lang="de-DE" dirty="0"/>
              <a:t>nach </a:t>
            </a:r>
            <a:r>
              <a:rPr lang="de-DE" dirty="0" smtClean="0"/>
              <a:t>ISO 45001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Umfassende </a:t>
            </a:r>
            <a:r>
              <a:rPr lang="de-DE" dirty="0"/>
              <a:t>arbeitsmedizinische Vorsorge durch gezielte arbeitsbezogene </a:t>
            </a:r>
            <a:r>
              <a:rPr lang="de-DE" dirty="0" smtClean="0"/>
              <a:t>und </a:t>
            </a:r>
            <a:br>
              <a:rPr lang="de-DE" dirty="0" smtClean="0"/>
            </a:br>
            <a:r>
              <a:rPr lang="de-DE" dirty="0" smtClean="0"/>
              <a:t>allgemeine </a:t>
            </a:r>
            <a:r>
              <a:rPr lang="de-DE" dirty="0"/>
              <a:t>arbeitsmedizinische </a:t>
            </a:r>
            <a:r>
              <a:rPr lang="de-DE" dirty="0" smtClean="0"/>
              <a:t>Maßnahmen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Ständige </a:t>
            </a:r>
            <a:r>
              <a:rPr lang="de-DE" dirty="0"/>
              <a:t>Förderung der Kompetenz unserer Mitarbeiter durch regelmäßige Schulungen und Informationen </a:t>
            </a:r>
            <a:endParaRPr lang="de-DE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Umfangreiches </a:t>
            </a:r>
            <a:r>
              <a:rPr lang="de-DE" dirty="0"/>
              <a:t>kulturelles und gesellschaftliches Engagement an den Standorten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Unsere Mitarbeiter – Die Basis unseres Erfolges</a:t>
            </a:r>
            <a:endParaRPr lang="de-DE" dirty="0"/>
          </a:p>
        </p:txBody>
      </p: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17" y="791667"/>
            <a:ext cx="5563347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96" y="791465"/>
            <a:ext cx="5603067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861" y="3884372"/>
            <a:ext cx="2752725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7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43899" y="3721578"/>
            <a:ext cx="11520000" cy="304698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Umweltschutz als integraler Bestandteil der </a:t>
            </a:r>
            <a:r>
              <a:rPr lang="de-DE" dirty="0" smtClean="0"/>
              <a:t>Unternehmenspolitik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Vermeidung </a:t>
            </a:r>
            <a:r>
              <a:rPr lang="de-DE" dirty="0"/>
              <a:t>von Umweltbelastungen und Schonung von </a:t>
            </a:r>
            <a:r>
              <a:rPr lang="de-DE" dirty="0" smtClean="0"/>
              <a:t>Ressourcen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Produktionsintegrierter Umweltschutz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Grüne </a:t>
            </a:r>
            <a:r>
              <a:rPr lang="de-DE" dirty="0"/>
              <a:t>Hütte: ca. 40 % des Werksgeländes sind </a:t>
            </a:r>
            <a:r>
              <a:rPr lang="de-DE" dirty="0" smtClean="0"/>
              <a:t>Grünflächen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Laufend </a:t>
            </a:r>
            <a:r>
              <a:rPr lang="de-DE" dirty="0"/>
              <a:t>optimierter Umweltschutz als wichtiges Element bei Großinvestitionen </a:t>
            </a:r>
            <a:r>
              <a:rPr lang="de-DE" dirty="0" smtClean="0"/>
              <a:t>(</a:t>
            </a:r>
            <a:r>
              <a:rPr lang="de-DE" dirty="0"/>
              <a:t>500 </a:t>
            </a:r>
            <a:r>
              <a:rPr lang="de-DE" dirty="0" err="1"/>
              <a:t>Mio</a:t>
            </a:r>
            <a:r>
              <a:rPr lang="de-DE" dirty="0"/>
              <a:t> €</a:t>
            </a:r>
            <a:r>
              <a:rPr lang="de-DE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Das </a:t>
            </a:r>
            <a:r>
              <a:rPr lang="de-DE" dirty="0"/>
              <a:t>Umweltschutzmanagement am Standort Dillingen ist in weiten Teilen nach DIN EN ISO 14001 </a:t>
            </a:r>
            <a:r>
              <a:rPr lang="de-DE" dirty="0" smtClean="0"/>
              <a:t>zertifiziert.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Energiemanagementsystem </a:t>
            </a:r>
            <a:r>
              <a:rPr lang="de-DE" dirty="0"/>
              <a:t>gemäß DIN EN ISO 50001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Unsere Umwelt</a:t>
            </a:r>
            <a:endParaRPr lang="de-DE" dirty="0"/>
          </a:p>
        </p:txBody>
      </p:sp>
      <p:pic>
        <p:nvPicPr>
          <p:cNvPr id="13" name="Picture 108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/>
          <a:stretch/>
        </p:blipFill>
        <p:spPr bwMode="auto">
          <a:xfrm>
            <a:off x="4884380" y="791668"/>
            <a:ext cx="6885555" cy="29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0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32" y="791669"/>
            <a:ext cx="4274273" cy="29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0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60" y="3771764"/>
            <a:ext cx="2763793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61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3266" y="731691"/>
            <a:ext cx="11520000" cy="22339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Stahl ist: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weltweit der mit Abstand am häufigsten verwendete industrielle </a:t>
            </a:r>
            <a:r>
              <a:rPr lang="de-DE" dirty="0" smtClean="0"/>
              <a:t>Basiswerkstoff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der </a:t>
            </a:r>
            <a:r>
              <a:rPr lang="de-DE" dirty="0"/>
              <a:t>Werkstoff mit dem größten </a:t>
            </a:r>
            <a:r>
              <a:rPr lang="de-DE" dirty="0" smtClean="0"/>
              <a:t>Recyclingpotential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einzigartig </a:t>
            </a:r>
            <a:r>
              <a:rPr lang="de-DE" dirty="0"/>
              <a:t>aufgrund unendlicher Recyclingfähigkeit </a:t>
            </a:r>
            <a:endParaRPr lang="de-DE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der </a:t>
            </a:r>
            <a:r>
              <a:rPr lang="de-DE" dirty="0"/>
              <a:t>Werkstoff, dessen Eigenschaften immer voll erhalten bleiben (Inhärenz)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smtClean="0"/>
              <a:t>Präsentation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Multirecycling von Stahl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482" y="2726580"/>
            <a:ext cx="5665772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8977486" y="4148896"/>
            <a:ext cx="1133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Arial" panose="020B0604020202020204" pitchFamily="34" charset="0"/>
                <a:cs typeface="Arial" panose="020B0604020202020204" pitchFamily="34" charset="0"/>
              </a:rPr>
              <a:t>Stahlkreislauf in der </a:t>
            </a:r>
            <a:r>
              <a:rPr lang="de-DE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EU-15 </a:t>
            </a:r>
            <a:r>
              <a:rPr lang="de-DE" sz="800" dirty="0">
                <a:latin typeface="Arial" panose="020B0604020202020204" pitchFamily="34" charset="0"/>
                <a:cs typeface="Arial" panose="020B0604020202020204" pitchFamily="34" charset="0"/>
              </a:rPr>
              <a:t>(Stand 2007)</a:t>
            </a:r>
          </a:p>
          <a:p>
            <a:endParaRPr lang="de-DE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Quelle</a:t>
            </a:r>
            <a:r>
              <a:rPr lang="de-DE" sz="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sz="800" dirty="0" err="1">
                <a:latin typeface="Arial" panose="020B0604020202020204" pitchFamily="34" charset="0"/>
                <a:cs typeface="Arial" panose="020B0604020202020204" pitchFamily="34" charset="0"/>
              </a:rPr>
              <a:t>Eurofer</a:t>
            </a:r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90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ternehmensauftritt Dillinger">
  <a:themeElements>
    <a:clrScheme name="Unternehmenspräsentation Dillinger Saarstahl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6C6C6"/>
      </a:accent1>
      <a:accent2>
        <a:srgbClr val="C6C6C6"/>
      </a:accent2>
      <a:accent3>
        <a:srgbClr val="8597A5"/>
      </a:accent3>
      <a:accent4>
        <a:srgbClr val="8597A5"/>
      </a:accent4>
      <a:accent5>
        <a:srgbClr val="FD780F"/>
      </a:accent5>
      <a:accent6>
        <a:srgbClr val="FD780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Unternehmenspräsenation2020_Dillinger_Saarstahl_Stand_16zu9_200817" id="{08637ECF-655B-654B-BA72-F9B346294893}" vid="{2A3C8135-C502-E84F-8CDB-2C6DD15E4D18}"/>
    </a:ext>
  </a:extLst>
</a:theme>
</file>

<file path=ppt/theme/theme2.xml><?xml version="1.0" encoding="utf-8"?>
<a:theme xmlns:a="http://schemas.openxmlformats.org/drawingml/2006/main" name="Unternehmensauftritt Saarstahl">
  <a:themeElements>
    <a:clrScheme name="Unternehmenspräsentation Dillinger Saarstahl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6C6C6"/>
      </a:accent1>
      <a:accent2>
        <a:srgbClr val="C6C6C6"/>
      </a:accent2>
      <a:accent3>
        <a:srgbClr val="8597A5"/>
      </a:accent3>
      <a:accent4>
        <a:srgbClr val="8597A5"/>
      </a:accent4>
      <a:accent5>
        <a:srgbClr val="FD780F"/>
      </a:accent5>
      <a:accent6>
        <a:srgbClr val="FD780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Unternehmenspräsenation2020_Dillinger_Saarstahl_Stand_16zu9_200817" id="{08637ECF-655B-654B-BA72-F9B346294893}" vid="{B8BB0DED-5AFD-3D45-A962-9D7AAA2F2227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Unternehmenspra╠êsenation2020_Dillinger_Saarstahl_Stand_16zu9_200817</Template>
  <TotalTime>0</TotalTime>
  <Words>1129</Words>
  <Application>Microsoft Office PowerPoint</Application>
  <PresentationFormat>Benutzerdefiniert</PresentationFormat>
  <Paragraphs>411</Paragraphs>
  <Slides>34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36" baseType="lpstr">
      <vt:lpstr>Unternehmensauftritt Dillinger</vt:lpstr>
      <vt:lpstr>Unternehmensauftritt Saarstahl</vt:lpstr>
      <vt:lpstr>PowerPoint-Präsentation</vt:lpstr>
      <vt:lpstr>Vision von Dillinger</vt:lpstr>
      <vt:lpstr>Historie von Dillinger</vt:lpstr>
      <vt:lpstr>Die wichtigsten Beteiligungen (vereinfacht)</vt:lpstr>
      <vt:lpstr>Dillinger weltweit</vt:lpstr>
      <vt:lpstr>Kennzahlen Dillinger</vt:lpstr>
      <vt:lpstr>Unsere Mitarbeiter – Die Basis unseres Erfolges</vt:lpstr>
      <vt:lpstr>Unsere Umwelt</vt:lpstr>
      <vt:lpstr>Multirecycling von Stahl</vt:lpstr>
      <vt:lpstr>Produkt-Segmente</vt:lpstr>
      <vt:lpstr>Produktmix</vt:lpstr>
      <vt:lpstr>Großrohre für die Energie von Morgen</vt:lpstr>
      <vt:lpstr>Abmessungsprogramm für unterschiedliche Lieferzustände</vt:lpstr>
      <vt:lpstr>Der integrierte Standort Dillingen</vt:lpstr>
      <vt:lpstr>Vom Erz zum Stahl</vt:lpstr>
      <vt:lpstr>Dillingen – ein integrierter Stahl-Standort</vt:lpstr>
      <vt:lpstr>Vom Erz zum Stahl</vt:lpstr>
      <vt:lpstr>Fertigungsprozess Grobblech</vt:lpstr>
      <vt:lpstr>Innovative Produkte – Innovative Prozesse</vt:lpstr>
      <vt:lpstr>Zentralkokerei Saar GmbH (ZKS)</vt:lpstr>
      <vt:lpstr>ROGESA Roheisengesellschaft Saar mbH</vt:lpstr>
      <vt:lpstr>Hochofenanlage (ROGESA)</vt:lpstr>
      <vt:lpstr>Sinteranlagen (ROGESA)</vt:lpstr>
      <vt:lpstr>Stahlwerk</vt:lpstr>
      <vt:lpstr>Konverter und Vakuumanlagen</vt:lpstr>
      <vt:lpstr>Stranggießanlagen und Blockguss</vt:lpstr>
      <vt:lpstr>Die Walzwerke</vt:lpstr>
      <vt:lpstr>Walzwerk Dillingen</vt:lpstr>
      <vt:lpstr>Adjustage und Verladebetrieb</vt:lpstr>
      <vt:lpstr>Walzwerk in Dünkirchen (Dillinger France)</vt:lpstr>
      <vt:lpstr>Service – Das Mehr an unserem Grobblech</vt:lpstr>
      <vt:lpstr>E-Service auf www.dillinger.de/eservice</vt:lpstr>
      <vt:lpstr>E-Connect auf www.dillinger.de/econnect</vt:lpstr>
      <vt:lpstr>PowerPoint-Präsentation</vt:lpstr>
    </vt:vector>
  </TitlesOfParts>
  <Company>DH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Becker Daniela, MKT</dc:creator>
  <cp:lastModifiedBy>Becker Daniela, MKT</cp:lastModifiedBy>
  <cp:revision>71</cp:revision>
  <dcterms:created xsi:type="dcterms:W3CDTF">2020-08-18T08:55:23Z</dcterms:created>
  <dcterms:modified xsi:type="dcterms:W3CDTF">2022-02-14T13:00:07Z</dcterms:modified>
</cp:coreProperties>
</file>